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1" r:id="rId2"/>
    <p:sldId id="275" r:id="rId3"/>
    <p:sldId id="263" r:id="rId4"/>
    <p:sldId id="276" r:id="rId5"/>
    <p:sldId id="270" r:id="rId6"/>
    <p:sldId id="278" r:id="rId7"/>
    <p:sldId id="277" r:id="rId8"/>
    <p:sldId id="272" r:id="rId9"/>
    <p:sldId id="280" r:id="rId10"/>
    <p:sldId id="281" r:id="rId11"/>
    <p:sldId id="279" r:id="rId12"/>
    <p:sldId id="282" r:id="rId13"/>
    <p:sldId id="283" r:id="rId14"/>
    <p:sldId id="271" r:id="rId15"/>
    <p:sldId id="260" r:id="rId16"/>
    <p:sldId id="25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760"/>
  </p:normalViewPr>
  <p:slideViewPr>
    <p:cSldViewPr snapToGrid="0" snapToObjects="1">
      <p:cViewPr varScale="1">
        <p:scale>
          <a:sx n="71" d="100"/>
          <a:sy n="71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52D7-D5AE-0D48-8B96-422A2D7E66FE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6AB0-FF88-F64D-A990-87128B682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7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6AB0-FF88-F64D-A990-87128B682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51EF-2DBD-3742-9256-23FC89D6D28B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99859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UF Quest:  Faculty Mini-Retreat</a:t>
            </a:r>
            <a:br>
              <a:rPr lang="en-US" sz="3200" b="1" dirty="0" smtClean="0"/>
            </a:br>
            <a:r>
              <a:rPr lang="en-US" sz="2200" dirty="0" err="1" smtClean="0"/>
              <a:t>Ustler</a:t>
            </a:r>
            <a:r>
              <a:rPr lang="en-US" sz="2200" dirty="0" smtClean="0"/>
              <a:t> Hall</a:t>
            </a:r>
            <a:br>
              <a:rPr lang="en-US" sz="2200" dirty="0" smtClean="0"/>
            </a:br>
            <a:r>
              <a:rPr lang="en-US" sz="2200" dirty="0" smtClean="0"/>
              <a:t>April 3, 2017</a:t>
            </a:r>
            <a:endParaRPr lang="en-US" sz="2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212116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Office of Undergraduate Affairs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457" y="-70338"/>
            <a:ext cx="3598985" cy="2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9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400" y="315418"/>
            <a:ext cx="7877909" cy="11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UF Quest 3 Shared Student Learning Outcomes for Design Experiences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57199" y="1271630"/>
            <a:ext cx="757311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Design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1400" dirty="0"/>
              <a:t>Students design or create an original system, component, form or work that meets the desired needs within reasonable parameters and constraints of the discipline or profession.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b="1" i="1" dirty="0">
                <a:solidFill>
                  <a:schemeClr val="tx2"/>
                </a:solidFill>
              </a:rPr>
              <a:t>Content</a:t>
            </a:r>
            <a:r>
              <a:rPr lang="en-US" sz="1400" b="1" i="1" dirty="0" smtClean="0">
                <a:solidFill>
                  <a:schemeClr val="tx2"/>
                </a:solidFill>
              </a:rPr>
              <a:t>:  </a:t>
            </a:r>
            <a:r>
              <a:rPr lang="en-US" sz="1400" dirty="0"/>
              <a:t>Students utilize terminology, concepts, ethical practices, theories, and methodologies relevant to the design process.</a:t>
            </a:r>
          </a:p>
          <a:p>
            <a:pPr lvl="0"/>
            <a:r>
              <a:rPr lang="en-US" sz="1400" b="1" i="1" dirty="0">
                <a:solidFill>
                  <a:schemeClr val="tx2"/>
                </a:solidFill>
              </a:rPr>
              <a:t>Communication: </a:t>
            </a:r>
            <a:r>
              <a:rPr lang="en-US" sz="1400" b="1" i="1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/>
              <a:t>Students </a:t>
            </a:r>
            <a:r>
              <a:rPr lang="en-US" sz="1400" dirty="0"/>
              <a:t>communicate knowledge, ideas, and reasoning clearly and effectively in forms appropriate to the design experience.</a:t>
            </a:r>
          </a:p>
          <a:p>
            <a:pPr lvl="0"/>
            <a:r>
              <a:rPr lang="en-US" sz="1400" b="1" i="1" dirty="0">
                <a:solidFill>
                  <a:schemeClr val="tx2"/>
                </a:solidFill>
              </a:rPr>
              <a:t>Critical Thinking</a:t>
            </a:r>
            <a:r>
              <a:rPr lang="en-US" sz="1400" b="1" i="1" dirty="0" smtClean="0">
                <a:solidFill>
                  <a:schemeClr val="tx2"/>
                </a:solidFill>
              </a:rPr>
              <a:t>:  </a:t>
            </a:r>
            <a:r>
              <a:rPr lang="en-US" sz="1400" dirty="0"/>
              <a:t>Students analyze information carefully and logically from multiple perspectives and develop reasoned solutions relevant to the design experience.</a:t>
            </a:r>
          </a:p>
          <a:p>
            <a:r>
              <a:rPr lang="en-US" sz="1400" dirty="0"/>
              <a:t> </a:t>
            </a:r>
          </a:p>
          <a:p>
            <a:r>
              <a:rPr lang="en-US" sz="1400" dirty="0"/>
              <a:t>Students explore the significance of their design experience through reflection, critical analysis, synthesis, and discussion.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Students identify, describe, and explain how the experience informed their sense of self and discipline.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Students analyze themes, conflicts, and issues that emerged and describe how they were addressed.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400" dirty="0"/>
              <a:t>Students identify, describe, and explain the connection between the discipline or course content and the design or creative activity.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/>
              <a:t>Students describe and explain how the design experience will modify and/or support future behaviors, attitudes, and career development.</a:t>
            </a:r>
          </a:p>
          <a:p>
            <a:pPr marL="342900" indent="-342900">
              <a:buFont typeface="Arial" charset="0"/>
              <a:buChar char="•"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28" y="10619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112817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Basic Understandings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867625"/>
            <a:ext cx="75731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Fall 2018 pilot and </a:t>
            </a:r>
            <a:r>
              <a:rPr lang="en-US" b="1" dirty="0" smtClean="0">
                <a:solidFill>
                  <a:schemeClr val="tx2"/>
                </a:solidFill>
              </a:rPr>
              <a:t>Fall 2019 launch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Courses in UF Quest 1 and UF Quest 2 must all be </a:t>
            </a:r>
            <a:r>
              <a:rPr lang="en-US" b="1" dirty="0" smtClean="0">
                <a:solidFill>
                  <a:schemeClr val="tx2"/>
                </a:solidFill>
              </a:rPr>
              <a:t>multi-disciplinary in nature.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They can be offered by one program or by multiple colleges.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While not required, some courses will have N or D General Education designations.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Ideally, UF Quest 2 bridges with UF Quest 1 via assignments, reflections, etc. and the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ePortfolio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800100" lvl="1" indent="-342900">
              <a:buFont typeface="Arial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UF Quest 3 will offer a </a:t>
            </a:r>
            <a:r>
              <a:rPr lang="en-US" b="1" dirty="0" smtClean="0">
                <a:solidFill>
                  <a:schemeClr val="tx2"/>
                </a:solidFill>
              </a:rPr>
              <a:t>new General Education designation, 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All colleges must have experiences available to students in Fall 2019 for </a:t>
            </a:r>
            <a:r>
              <a:rPr lang="en-US" b="1" dirty="0" smtClean="0">
                <a:solidFill>
                  <a:schemeClr val="tx2"/>
                </a:solidFill>
              </a:rPr>
              <a:t>UF Quest 3</a:t>
            </a:r>
            <a:r>
              <a:rPr lang="en-US" dirty="0" smtClean="0">
                <a:solidFill>
                  <a:schemeClr val="tx2"/>
                </a:solidFill>
              </a:rPr>
              <a:t>.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UF Quest 3 will be </a:t>
            </a:r>
            <a:r>
              <a:rPr lang="en-US" b="1" dirty="0" smtClean="0">
                <a:solidFill>
                  <a:schemeClr val="tx2"/>
                </a:solidFill>
              </a:rPr>
              <a:t>optional for students, however, in Years 1-6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allow phase in for all students.  Required of all students in Year 7 if Year 6 evaluation recommends so.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Six-year cycle.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Mid-cycle evaluation in Year 3.  Full evaluation in Year 6.  Refreshing of themes in Year 7.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98" y="-102293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3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112817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Roll Up Your Shirtsleeves!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867625"/>
            <a:ext cx="75731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During Rounds 1 and 2 (before and after lunch):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ables 1 and 5 will focus on UF Quest 1 (Task Force 1).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Tables 2 and 6 will focus on UF Quest 2 (Task Force 2).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Tables 3 and 7 will focus on UF Quest 3 (Task Force 3).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Tables 4 and 8 will focus on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ePortfolio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component of UF Quest (Task Force 4).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During lunch, all tables will focus on the Broad General Education Question (the last question on each Task Force Questions handout):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i="1" dirty="0" smtClean="0"/>
              <a:t>How </a:t>
            </a:r>
            <a:r>
              <a:rPr lang="en-US" sz="2000" i="1" dirty="0"/>
              <a:t>can UF and UF Quest shepherd students into an increased appreciation and valuing of general education in their overall education regardless of their major or career choice? </a:t>
            </a:r>
            <a:endParaRPr lang="en-US" sz="2000" i="1" dirty="0" smtClean="0"/>
          </a:p>
          <a:p>
            <a:pPr marL="800100" lvl="1" indent="-342900">
              <a:buFont typeface="Arial" charset="0"/>
              <a:buChar char="•"/>
            </a:pPr>
            <a:endParaRPr lang="en-US" sz="20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For each table, assign a recorder and a discussion leader.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Feel free to use the large poster papers to record responses or 8 ½” x 11”-inch paper provided. 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98" y="-102293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446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23046" y="302475"/>
            <a:ext cx="6353907" cy="83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Re-Cap:  Summary of Common Themes </a:t>
            </a:r>
            <a:r>
              <a:rPr lang="en-US" sz="3200" b="1" i="1" smtClean="0"/>
              <a:t>in Responses</a:t>
            </a:r>
            <a:endParaRPr lang="en-US" sz="3200" b="1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398" y="-102293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375137" y="310662"/>
            <a:ext cx="8229599" cy="66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Timeline:  Now Until Launch</a:t>
            </a:r>
            <a:endParaRPr lang="en-US" sz="32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7" y="1189079"/>
            <a:ext cx="8440618" cy="4754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35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8386" y="5099538"/>
            <a:ext cx="3687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Angela Lindner</a:t>
            </a:r>
          </a:p>
          <a:p>
            <a:pPr algn="ctr"/>
            <a:r>
              <a:rPr lang="en-US" sz="3200" b="1" dirty="0" smtClean="0"/>
              <a:t>238 </a:t>
            </a:r>
            <a:r>
              <a:rPr lang="en-US" sz="3200" b="1" dirty="0" err="1" smtClean="0"/>
              <a:t>Tigert</a:t>
            </a:r>
            <a:r>
              <a:rPr lang="en-US" sz="3200" b="1" dirty="0" smtClean="0"/>
              <a:t> Hall</a:t>
            </a:r>
            <a:br>
              <a:rPr lang="en-US" sz="3200" b="1" dirty="0" smtClean="0"/>
            </a:br>
            <a:r>
              <a:rPr lang="en-US" sz="3200" b="1" dirty="0" err="1" smtClean="0"/>
              <a:t>alindner@aa.ufl.edu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8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2" y="0"/>
            <a:ext cx="8589196" cy="5044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404" y="3760343"/>
            <a:ext cx="7297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bridge means loosening our borders, not closing off to others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ctr"/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Bridging is the work of opening the gate to the stranger, within and without…. </a:t>
            </a:r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bridge is to attempt community, and for that we must risk being open to personal, political and spiritual intimacy</a:t>
            </a:r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…. ”</a:t>
            </a:r>
          </a:p>
          <a:p>
            <a:pPr algn="ct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--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Anzaldúa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Keating, 2002, 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Bridge We Call Home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78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9" y="4963868"/>
            <a:ext cx="8229600" cy="61631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UF Quest:  Faculty Mini-Retreat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969" y="5463167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162079"/>
            <a:ext cx="8229600" cy="616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Angela S. Lindner    Associate Provost for Undergraduate Affairs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23846" y="6303183"/>
            <a:ext cx="0" cy="3341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2341" y="5472198"/>
            <a:ext cx="532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Proposed UF Quest Framework and </a:t>
            </a:r>
            <a:r>
              <a:rPr lang="en-US" i="1" smtClean="0"/>
              <a:t>Relevant Questions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458" y="-58508"/>
            <a:ext cx="3598985" cy="2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927" y="1867023"/>
            <a:ext cx="3598985" cy="2991827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691662" y="15143"/>
            <a:ext cx="8206153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UF Quest Faculty Mini-Retreat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357270" y="1177193"/>
            <a:ext cx="5446761" cy="46910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Present current proposed framework of UF Quest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Broaden college faculty participation in program development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Focus on questions to </a:t>
            </a:r>
            <a:r>
              <a:rPr lang="en-US" sz="2400" b="1" u="sng" dirty="0" smtClean="0"/>
              <a:t>move us forward </a:t>
            </a:r>
            <a:r>
              <a:rPr lang="en-US" sz="2400" b="1" dirty="0" smtClean="0"/>
              <a:t>in program development</a:t>
            </a:r>
          </a:p>
          <a:p>
            <a:pPr marL="285750" indent="-285750">
              <a:buFont typeface="Arial" charset="0"/>
              <a:buChar char="•"/>
            </a:pPr>
            <a:endParaRPr lang="en-US" sz="2400" b="1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 smtClean="0"/>
              <a:t>Describe and whet our appetite for next stages of program development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9972" y="4704961"/>
            <a:ext cx="2810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smtClean="0"/>
              <a:t>Logo Design:  Maria Pitt, UF 2016</a:t>
            </a:r>
            <a:endParaRPr lang="en-US" sz="1400" b="1" i="1"/>
          </a:p>
        </p:txBody>
      </p:sp>
    </p:spTree>
    <p:extLst>
      <p:ext uri="{BB962C8B-B14F-4D97-AF65-F5344CB8AC3E}">
        <p14:creationId xmlns:p14="http://schemas.microsoft.com/office/powerpoint/2010/main" val="9921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24" y="-38392"/>
            <a:ext cx="2749916" cy="2286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78758" y="261232"/>
            <a:ext cx="6705600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UF Quest Faculty Mini-Retreat Agenda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78758" y="1442478"/>
            <a:ext cx="8186484" cy="51041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Introductions with Table Partners (11:05 AM)</a:t>
            </a:r>
          </a:p>
          <a:p>
            <a:pPr marL="285750" indent="-285750">
              <a:buFont typeface="Arial" charset="0"/>
              <a:buChar char="•"/>
            </a:pPr>
            <a:endParaRPr lang="en-US" sz="1800" b="1" dirty="0"/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Proposed Framework of UF Quest and Introduction to Today’s Focus Questions (11:10 AM)</a:t>
            </a:r>
          </a:p>
          <a:p>
            <a:pPr marL="285750" indent="-285750">
              <a:buFont typeface="Arial" charset="0"/>
              <a:buChar char="•"/>
            </a:pPr>
            <a:endParaRPr lang="en-US" sz="1800" b="1" dirty="0"/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Round 1:  Responses to Specific Task Force Questions (11:30 AM)</a:t>
            </a:r>
          </a:p>
          <a:p>
            <a:pPr marL="285750" indent="-285750">
              <a:buFont typeface="Arial" charset="0"/>
              <a:buChar char="•"/>
            </a:pPr>
            <a:endParaRPr lang="en-US" sz="1800" b="1" dirty="0"/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Lunch and Response to Broad General Education Question (12:15 PM)</a:t>
            </a:r>
          </a:p>
          <a:p>
            <a:pPr marL="285750" indent="-285750">
              <a:buFont typeface="Arial" charset="0"/>
              <a:buChar char="•"/>
            </a:pPr>
            <a:endParaRPr lang="en-US" sz="1800" b="1" dirty="0"/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Round 2 Responses to Broad General Education Question  (1:00 PM)</a:t>
            </a:r>
          </a:p>
          <a:p>
            <a:pPr marL="285750" indent="-285750">
              <a:buFont typeface="Arial" charset="0"/>
              <a:buChar char="•"/>
            </a:pPr>
            <a:endParaRPr lang="en-US" sz="18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Brief Table Reports (1:30 PM)</a:t>
            </a:r>
            <a:endParaRPr lang="en-US" sz="1800" b="1" dirty="0"/>
          </a:p>
          <a:p>
            <a:pPr marL="285750" indent="-285750">
              <a:buFont typeface="Arial" charset="0"/>
              <a:buChar char="•"/>
            </a:pPr>
            <a:endParaRPr lang="en-US" sz="18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800" b="1" dirty="0" smtClean="0"/>
              <a:t>Re-cap and Path Forward (1:45 PM)</a:t>
            </a:r>
          </a:p>
          <a:p>
            <a:pPr marL="285750" indent="-285750">
              <a:buFont typeface="Arial" charset="0"/>
              <a:buChar char="•"/>
            </a:pPr>
            <a:endParaRPr lang="en-US" sz="1800" b="1" dirty="0"/>
          </a:p>
          <a:p>
            <a:pPr marL="285750" indent="-285750">
              <a:buFont typeface="Arial" charset="0"/>
              <a:buChar char="•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095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7094662" y="926669"/>
            <a:ext cx="1859572" cy="19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Starting Point:  Spring 2016</a:t>
            </a:r>
            <a:endParaRPr lang="en-US" sz="32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97169" y="1448472"/>
            <a:ext cx="791307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 b="12032"/>
          <a:stretch>
            <a:fillRect/>
          </a:stretch>
        </p:blipFill>
        <p:spPr bwMode="auto">
          <a:xfrm>
            <a:off x="2930" y="119911"/>
            <a:ext cx="7227277" cy="49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662" y="2922197"/>
            <a:ext cx="1696181" cy="18167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727" y="5135413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1 Chair:</a:t>
            </a:r>
          </a:p>
          <a:p>
            <a:pPr algn="ctr"/>
            <a:r>
              <a:rPr lang="en-US" sz="1600" dirty="0" smtClean="0"/>
              <a:t>Dr. Andy </a:t>
            </a:r>
            <a:r>
              <a:rPr lang="en-US" sz="1600" dirty="0" err="1" smtClean="0"/>
              <a:t>Wolpert</a:t>
            </a:r>
            <a:r>
              <a:rPr lang="en-US" sz="1600" dirty="0" smtClean="0"/>
              <a:t>, CLAS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080847" y="5140901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2 Chair:</a:t>
            </a:r>
          </a:p>
          <a:p>
            <a:pPr algn="ctr"/>
            <a:r>
              <a:rPr lang="en-US" sz="1600" dirty="0" smtClean="0"/>
              <a:t>Dr. David Miller, COE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739659" y="5135413"/>
            <a:ext cx="15357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3 Chair:</a:t>
            </a:r>
          </a:p>
          <a:p>
            <a:pPr algn="ctr"/>
            <a:r>
              <a:rPr lang="en-US" sz="1600" dirty="0" smtClean="0"/>
              <a:t>Dr. Chris Hass, HHP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04689" y="5138875"/>
            <a:ext cx="1535722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Task Force 4 Chair:</a:t>
            </a:r>
          </a:p>
          <a:p>
            <a:pPr algn="ctr"/>
            <a:r>
              <a:rPr lang="en-US" sz="1600" dirty="0" smtClean="0"/>
              <a:t>Dr. </a:t>
            </a:r>
            <a:r>
              <a:rPr lang="en-US" sz="1600" dirty="0" err="1" smtClean="0"/>
              <a:t>Elayne</a:t>
            </a:r>
            <a:r>
              <a:rPr lang="en-US" sz="1600" dirty="0" smtClean="0"/>
              <a:t> </a:t>
            </a:r>
            <a:r>
              <a:rPr lang="en-US" sz="1600" dirty="0"/>
              <a:t>Colón</a:t>
            </a:r>
            <a:r>
              <a:rPr lang="en-US" sz="1600" dirty="0" smtClean="0"/>
              <a:t>, COE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64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8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85443" y="724142"/>
            <a:ext cx="75731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mr-I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humans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],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they were ever to lose the appetite for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meaning we call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thinking and cease to ask unanswerable questions, would lose not only the ability to produce those thought-things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 we call works of art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also the capacity to ask all answerable questions upon which every civilization is founded</a:t>
            </a:r>
            <a:r>
              <a:rPr lang="mr-I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   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      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-Hannah Arendt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775" y="4349261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7045454" y="2196811"/>
            <a:ext cx="2168998" cy="501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Final Proposed Model</a:t>
            </a:r>
            <a:endParaRPr lang="en-US" sz="2800" b="1" i="1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797169" y="1448472"/>
            <a:ext cx="7913077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altLang="en-US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06" y="2954191"/>
            <a:ext cx="2028094" cy="1679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" y="211014"/>
            <a:ext cx="7137662" cy="6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-199289" y="414475"/>
            <a:ext cx="8229599" cy="128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smtClean="0"/>
              <a:t>UF Quest 1 Shared </a:t>
            </a:r>
            <a:r>
              <a:rPr lang="en-US" sz="3200" b="1" i="1" dirty="0" smtClean="0"/>
              <a:t>Student </a:t>
            </a:r>
            <a:r>
              <a:rPr lang="en-US" sz="3200" b="1" i="1" smtClean="0"/>
              <a:t>Learning </a:t>
            </a:r>
          </a:p>
          <a:p>
            <a:r>
              <a:rPr lang="en-US" sz="3200" b="1" i="1" dirty="0" smtClean="0"/>
              <a:t>Outcomes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939836"/>
            <a:ext cx="75731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Content: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Identify, descri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e, and explain the history, underlying theory and methodologies used across humanities disciplines to understand essential questions addressed in a particular UF Quest 1 theme.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Critical Thinking: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Analyze and evaluate answers to essential questions addressed in a particular UF Quest 1 theme by using established resources drawn from humanities disciplines.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Communication: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Communicate clearly and effectively answers to essential questions addressed in a particular UF Quest 1 theme in written and oral forms as appropriate to the relevant humanities disciplines.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534" y="0"/>
            <a:ext cx="2491152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152400" y="315418"/>
            <a:ext cx="7877909" cy="1143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smtClean="0"/>
              <a:t>UF Quest 2 Shared Student Learning Outcomes</a:t>
            </a:r>
            <a:endParaRPr lang="en-US" sz="32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341316"/>
            <a:ext cx="757311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Describe and explain the cross-disciplinary aspects of a pressing societal problem or challenge.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Propose and critically analyze an approach, policy, or action (grounded in theories, methodologies, and data) that addresses some aspect of a pressing societal problem or challenge.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Present the proposed approach, policy, or action to the pressing societal problem or challenge to a general audience.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00" y="0"/>
            <a:ext cx="2510446" cy="19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3960</TotalTime>
  <Words>882</Words>
  <Application>Microsoft Office PowerPoint</Application>
  <PresentationFormat>On-screen Show (4:3)</PresentationFormat>
  <Paragraphs>114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Mangal</vt:lpstr>
      <vt:lpstr>Office Theme</vt:lpstr>
      <vt:lpstr>UF Quest:  Faculty Mini-Retreat Ustler Hall April 3, 2017</vt:lpstr>
      <vt:lpstr>UF Quest:  Faculty Mini-Retreat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Elecia</dc:creator>
  <cp:lastModifiedBy>Helgeson,Sally</cp:lastModifiedBy>
  <cp:revision>105</cp:revision>
  <cp:lastPrinted>2017-04-01T22:24:25Z</cp:lastPrinted>
  <dcterms:created xsi:type="dcterms:W3CDTF">2016-11-23T15:52:20Z</dcterms:created>
  <dcterms:modified xsi:type="dcterms:W3CDTF">2017-05-03T19:03:24Z</dcterms:modified>
</cp:coreProperties>
</file>