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1" r:id="rId2"/>
    <p:sldId id="263" r:id="rId3"/>
    <p:sldId id="273" r:id="rId4"/>
    <p:sldId id="281" r:id="rId5"/>
    <p:sldId id="270" r:id="rId6"/>
    <p:sldId id="285" r:id="rId7"/>
    <p:sldId id="275" r:id="rId8"/>
    <p:sldId id="282" r:id="rId9"/>
    <p:sldId id="283" r:id="rId10"/>
    <p:sldId id="279" r:id="rId11"/>
    <p:sldId id="284" r:id="rId12"/>
    <p:sldId id="280" r:id="rId13"/>
    <p:sldId id="26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94"/>
    <p:restoredTop sz="94729"/>
  </p:normalViewPr>
  <p:slideViewPr>
    <p:cSldViewPr snapToGrid="0" snapToObjects="1">
      <p:cViewPr varScale="1">
        <p:scale>
          <a:sx n="71" d="100"/>
          <a:sy n="71" d="100"/>
        </p:scale>
        <p:origin x="103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3852D7-D5AE-0D48-8B96-422A2D7E66FE}" type="datetimeFigureOut">
              <a:rPr lang="en-US" smtClean="0"/>
              <a:t>5/3/2017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9F6AB0-FF88-F64D-A990-87128B682FA0}" type="slidenum">
              <a:rPr lang="en-US" smtClean="0"/>
              <a:t>‹#›</a:t>
            </a:fld>
            <a:endParaRPr lang="en-US"/>
          </a:p>
        </p:txBody>
      </p:sp>
    </p:spTree>
    <p:extLst>
      <p:ext uri="{BB962C8B-B14F-4D97-AF65-F5344CB8AC3E}">
        <p14:creationId xmlns:p14="http://schemas.microsoft.com/office/powerpoint/2010/main" val="1352897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9F6AB0-FF88-F64D-A990-87128B682FA0}" type="slidenum">
              <a:rPr lang="en-US" smtClean="0"/>
              <a:t>1</a:t>
            </a:fld>
            <a:endParaRPr lang="en-US"/>
          </a:p>
        </p:txBody>
      </p:sp>
    </p:spTree>
    <p:extLst>
      <p:ext uri="{BB962C8B-B14F-4D97-AF65-F5344CB8AC3E}">
        <p14:creationId xmlns:p14="http://schemas.microsoft.com/office/powerpoint/2010/main" val="79587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9F6AB0-FF88-F64D-A990-87128B682FA0}" type="slidenum">
              <a:rPr lang="en-US" smtClean="0"/>
              <a:t>5</a:t>
            </a:fld>
            <a:endParaRPr lang="en-US"/>
          </a:p>
        </p:txBody>
      </p:sp>
    </p:spTree>
    <p:extLst>
      <p:ext uri="{BB962C8B-B14F-4D97-AF65-F5344CB8AC3E}">
        <p14:creationId xmlns:p14="http://schemas.microsoft.com/office/powerpoint/2010/main" val="685621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9951EF-2DBD-3742-9256-23FC89D6D28B}"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0A7F4-EC93-8347-B31F-1B04402AE047}" type="slidenum">
              <a:rPr lang="en-US" smtClean="0"/>
              <a:t>‹#›</a:t>
            </a:fld>
            <a:endParaRPr lang="en-US"/>
          </a:p>
        </p:txBody>
      </p:sp>
    </p:spTree>
    <p:extLst>
      <p:ext uri="{BB962C8B-B14F-4D97-AF65-F5344CB8AC3E}">
        <p14:creationId xmlns:p14="http://schemas.microsoft.com/office/powerpoint/2010/main" val="240680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9951EF-2DBD-3742-9256-23FC89D6D28B}"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0A7F4-EC93-8347-B31F-1B04402AE047}" type="slidenum">
              <a:rPr lang="en-US" smtClean="0"/>
              <a:t>‹#›</a:t>
            </a:fld>
            <a:endParaRPr lang="en-US"/>
          </a:p>
        </p:txBody>
      </p:sp>
    </p:spTree>
    <p:extLst>
      <p:ext uri="{BB962C8B-B14F-4D97-AF65-F5344CB8AC3E}">
        <p14:creationId xmlns:p14="http://schemas.microsoft.com/office/powerpoint/2010/main" val="3232162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9951EF-2DBD-3742-9256-23FC89D6D28B}"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0A7F4-EC93-8347-B31F-1B04402AE047}" type="slidenum">
              <a:rPr lang="en-US" smtClean="0"/>
              <a:t>‹#›</a:t>
            </a:fld>
            <a:endParaRPr lang="en-US"/>
          </a:p>
        </p:txBody>
      </p:sp>
    </p:spTree>
    <p:extLst>
      <p:ext uri="{BB962C8B-B14F-4D97-AF65-F5344CB8AC3E}">
        <p14:creationId xmlns:p14="http://schemas.microsoft.com/office/powerpoint/2010/main" val="3286707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9951EF-2DBD-3742-9256-23FC89D6D28B}"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0A7F4-EC93-8347-B31F-1B04402AE047}" type="slidenum">
              <a:rPr lang="en-US" smtClean="0"/>
              <a:t>‹#›</a:t>
            </a:fld>
            <a:endParaRPr lang="en-US"/>
          </a:p>
        </p:txBody>
      </p:sp>
    </p:spTree>
    <p:extLst>
      <p:ext uri="{BB962C8B-B14F-4D97-AF65-F5344CB8AC3E}">
        <p14:creationId xmlns:p14="http://schemas.microsoft.com/office/powerpoint/2010/main" val="1898625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9951EF-2DBD-3742-9256-23FC89D6D28B}"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0A7F4-EC93-8347-B31F-1B04402AE047}" type="slidenum">
              <a:rPr lang="en-US" smtClean="0"/>
              <a:t>‹#›</a:t>
            </a:fld>
            <a:endParaRPr lang="en-US"/>
          </a:p>
        </p:txBody>
      </p:sp>
    </p:spTree>
    <p:extLst>
      <p:ext uri="{BB962C8B-B14F-4D97-AF65-F5344CB8AC3E}">
        <p14:creationId xmlns:p14="http://schemas.microsoft.com/office/powerpoint/2010/main" val="4273110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9951EF-2DBD-3742-9256-23FC89D6D28B}"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0A7F4-EC93-8347-B31F-1B04402AE047}" type="slidenum">
              <a:rPr lang="en-US" smtClean="0"/>
              <a:t>‹#›</a:t>
            </a:fld>
            <a:endParaRPr lang="en-US"/>
          </a:p>
        </p:txBody>
      </p:sp>
    </p:spTree>
    <p:extLst>
      <p:ext uri="{BB962C8B-B14F-4D97-AF65-F5344CB8AC3E}">
        <p14:creationId xmlns:p14="http://schemas.microsoft.com/office/powerpoint/2010/main" val="1360697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9951EF-2DBD-3742-9256-23FC89D6D28B}" type="datetimeFigureOut">
              <a:rPr lang="en-US" smtClean="0"/>
              <a:t>5/3/2017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80A7F4-EC93-8347-B31F-1B04402AE047}" type="slidenum">
              <a:rPr lang="en-US" smtClean="0"/>
              <a:t>‹#›</a:t>
            </a:fld>
            <a:endParaRPr lang="en-US"/>
          </a:p>
        </p:txBody>
      </p:sp>
    </p:spTree>
    <p:extLst>
      <p:ext uri="{BB962C8B-B14F-4D97-AF65-F5344CB8AC3E}">
        <p14:creationId xmlns:p14="http://schemas.microsoft.com/office/powerpoint/2010/main" val="3599175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9951EF-2DBD-3742-9256-23FC89D6D28B}" type="datetimeFigureOut">
              <a:rPr lang="en-US" smtClean="0"/>
              <a:t>5/3/2017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80A7F4-EC93-8347-B31F-1B04402AE047}" type="slidenum">
              <a:rPr lang="en-US" smtClean="0"/>
              <a:t>‹#›</a:t>
            </a:fld>
            <a:endParaRPr lang="en-US"/>
          </a:p>
        </p:txBody>
      </p:sp>
    </p:spTree>
    <p:extLst>
      <p:ext uri="{BB962C8B-B14F-4D97-AF65-F5344CB8AC3E}">
        <p14:creationId xmlns:p14="http://schemas.microsoft.com/office/powerpoint/2010/main" val="147749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9951EF-2DBD-3742-9256-23FC89D6D28B}" type="datetimeFigureOut">
              <a:rPr lang="en-US" smtClean="0"/>
              <a:t>5/3/2017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80A7F4-EC93-8347-B31F-1B04402AE047}" type="slidenum">
              <a:rPr lang="en-US" smtClean="0"/>
              <a:t>‹#›</a:t>
            </a:fld>
            <a:endParaRPr lang="en-US"/>
          </a:p>
        </p:txBody>
      </p:sp>
    </p:spTree>
    <p:extLst>
      <p:ext uri="{BB962C8B-B14F-4D97-AF65-F5344CB8AC3E}">
        <p14:creationId xmlns:p14="http://schemas.microsoft.com/office/powerpoint/2010/main" val="2364614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9951EF-2DBD-3742-9256-23FC89D6D28B}"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0A7F4-EC93-8347-B31F-1B04402AE047}" type="slidenum">
              <a:rPr lang="en-US" smtClean="0"/>
              <a:t>‹#›</a:t>
            </a:fld>
            <a:endParaRPr lang="en-US"/>
          </a:p>
        </p:txBody>
      </p:sp>
    </p:spTree>
    <p:extLst>
      <p:ext uri="{BB962C8B-B14F-4D97-AF65-F5344CB8AC3E}">
        <p14:creationId xmlns:p14="http://schemas.microsoft.com/office/powerpoint/2010/main" val="3880205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9951EF-2DBD-3742-9256-23FC89D6D28B}"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0A7F4-EC93-8347-B31F-1B04402AE047}" type="slidenum">
              <a:rPr lang="en-US" smtClean="0"/>
              <a:t>‹#›</a:t>
            </a:fld>
            <a:endParaRPr lang="en-US"/>
          </a:p>
        </p:txBody>
      </p:sp>
    </p:spTree>
    <p:extLst>
      <p:ext uri="{BB962C8B-B14F-4D97-AF65-F5344CB8AC3E}">
        <p14:creationId xmlns:p14="http://schemas.microsoft.com/office/powerpoint/2010/main" val="309083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951EF-2DBD-3742-9256-23FC89D6D28B}" type="datetimeFigureOut">
              <a:rPr lang="en-US" smtClean="0"/>
              <a:t>5/3/2017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0A7F4-EC93-8347-B31F-1B04402AE047}" type="slidenum">
              <a:rPr lang="en-US" smtClean="0"/>
              <a:t>‹#›</a:t>
            </a:fld>
            <a:endParaRPr lang="en-US"/>
          </a:p>
        </p:txBody>
      </p:sp>
    </p:spTree>
    <p:extLst>
      <p:ext uri="{BB962C8B-B14F-4D97-AF65-F5344CB8AC3E}">
        <p14:creationId xmlns:p14="http://schemas.microsoft.com/office/powerpoint/2010/main" val="3792178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tiff"/><Relationship Id="rId4" Type="http://schemas.openxmlformats.org/officeDocument/2006/relationships/image" Target="../media/image6.tiff"/></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edPowerpoint_11_16_4-3Slides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578782"/>
          </a:xfrm>
          <a:prstGeom prst="rect">
            <a:avLst/>
          </a:prstGeom>
        </p:spPr>
      </p:pic>
      <p:sp>
        <p:nvSpPr>
          <p:cNvPr id="2" name="Title 1"/>
          <p:cNvSpPr>
            <a:spLocks noGrp="1"/>
          </p:cNvSpPr>
          <p:nvPr>
            <p:ph type="title"/>
          </p:nvPr>
        </p:nvSpPr>
        <p:spPr>
          <a:xfrm>
            <a:off x="339969" y="4963868"/>
            <a:ext cx="8229600" cy="616316"/>
          </a:xfrm>
        </p:spPr>
        <p:txBody>
          <a:bodyPr>
            <a:normAutofit/>
          </a:bodyPr>
          <a:lstStyle/>
          <a:p>
            <a:r>
              <a:rPr lang="en-US" sz="3200" b="1" dirty="0" smtClean="0"/>
              <a:t>UF Quest:  Faculty Senate Presentation 2</a:t>
            </a:r>
            <a:endParaRPr lang="en-US" sz="3200" b="1" dirty="0"/>
          </a:p>
        </p:txBody>
      </p:sp>
      <p:sp>
        <p:nvSpPr>
          <p:cNvPr id="5" name="Title 1"/>
          <p:cNvSpPr txBox="1">
            <a:spLocks/>
          </p:cNvSpPr>
          <p:nvPr/>
        </p:nvSpPr>
        <p:spPr>
          <a:xfrm>
            <a:off x="339969" y="5463167"/>
            <a:ext cx="8229600" cy="61631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i="1" dirty="0" smtClean="0"/>
              <a:t>New Proposed Model</a:t>
            </a:r>
            <a:endParaRPr lang="en-US" sz="2800" i="1" dirty="0"/>
          </a:p>
        </p:txBody>
      </p:sp>
      <p:sp>
        <p:nvSpPr>
          <p:cNvPr id="6" name="Title 1"/>
          <p:cNvSpPr txBox="1">
            <a:spLocks/>
          </p:cNvSpPr>
          <p:nvPr/>
        </p:nvSpPr>
        <p:spPr>
          <a:xfrm>
            <a:off x="457200" y="6162079"/>
            <a:ext cx="8229600" cy="61631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t>Angela S. Lindner    Associate Provost for Undergraduate Affairs</a:t>
            </a:r>
            <a:endParaRPr lang="en-US" sz="2000" dirty="0"/>
          </a:p>
        </p:txBody>
      </p:sp>
      <p:cxnSp>
        <p:nvCxnSpPr>
          <p:cNvPr id="7" name="Straight Connector 6"/>
          <p:cNvCxnSpPr/>
          <p:nvPr/>
        </p:nvCxnSpPr>
        <p:spPr>
          <a:xfrm>
            <a:off x="3223846" y="6303183"/>
            <a:ext cx="0" cy="33410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0747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edPowerpoint_11_16_4-3Slid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a:ln>
            <a:solidFill>
              <a:schemeClr val="tx1"/>
            </a:solidFill>
          </a:ln>
        </p:spPr>
      </p:pic>
      <p:sp>
        <p:nvSpPr>
          <p:cNvPr id="5" name="Title 4"/>
          <p:cNvSpPr txBox="1">
            <a:spLocks/>
          </p:cNvSpPr>
          <p:nvPr/>
        </p:nvSpPr>
        <p:spPr>
          <a:xfrm>
            <a:off x="-217735" y="99094"/>
            <a:ext cx="7901355" cy="66943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i="1" dirty="0" smtClean="0"/>
              <a:t>Basic Understanding in </a:t>
            </a:r>
            <a:r>
              <a:rPr lang="en-US" sz="3200" b="1" i="1" smtClean="0"/>
              <a:t>Moving Forward</a:t>
            </a:r>
            <a:endParaRPr lang="en-US" sz="3200" b="1" i="1" dirty="0"/>
          </a:p>
        </p:txBody>
      </p:sp>
      <p:sp>
        <p:nvSpPr>
          <p:cNvPr id="2" name="TextBox 1"/>
          <p:cNvSpPr txBox="1"/>
          <p:nvPr/>
        </p:nvSpPr>
        <p:spPr>
          <a:xfrm>
            <a:off x="304800" y="867625"/>
            <a:ext cx="7573110" cy="5632311"/>
          </a:xfrm>
          <a:prstGeom prst="rect">
            <a:avLst/>
          </a:prstGeom>
          <a:noFill/>
        </p:spPr>
        <p:txBody>
          <a:bodyPr wrap="square" rtlCol="0">
            <a:spAutoFit/>
          </a:bodyPr>
          <a:lstStyle/>
          <a:p>
            <a:pPr marL="342900" indent="-342900">
              <a:buFont typeface="Arial" charset="0"/>
              <a:buChar char="•"/>
            </a:pPr>
            <a:r>
              <a:rPr lang="en-US" dirty="0" smtClean="0">
                <a:solidFill>
                  <a:schemeClr val="tx2">
                    <a:lumMod val="75000"/>
                  </a:schemeClr>
                </a:solidFill>
              </a:rPr>
              <a:t>Fall 2018 pilot and </a:t>
            </a:r>
            <a:r>
              <a:rPr lang="en-US" b="1" dirty="0" smtClean="0">
                <a:solidFill>
                  <a:schemeClr val="tx2"/>
                </a:solidFill>
              </a:rPr>
              <a:t>Fall 2019 launch</a:t>
            </a:r>
          </a:p>
          <a:p>
            <a:pPr marL="342900" indent="-342900">
              <a:buFont typeface="Arial" charset="0"/>
              <a:buChar char="•"/>
            </a:pPr>
            <a:endParaRPr lang="en-US" dirty="0" smtClean="0">
              <a:solidFill>
                <a:schemeClr val="tx2">
                  <a:lumMod val="75000"/>
                </a:schemeClr>
              </a:solidFill>
            </a:endParaRPr>
          </a:p>
          <a:p>
            <a:pPr marL="342900" indent="-342900">
              <a:buFont typeface="Arial" charset="0"/>
              <a:buChar char="•"/>
            </a:pPr>
            <a:r>
              <a:rPr lang="en-US" dirty="0" smtClean="0">
                <a:solidFill>
                  <a:schemeClr val="tx2">
                    <a:lumMod val="75000"/>
                  </a:schemeClr>
                </a:solidFill>
              </a:rPr>
              <a:t>Courses in UF Quest 1 and UF Quest 2 must all be </a:t>
            </a:r>
            <a:r>
              <a:rPr lang="en-US" b="1" dirty="0" smtClean="0">
                <a:solidFill>
                  <a:schemeClr val="tx2"/>
                </a:solidFill>
              </a:rPr>
              <a:t>multi-disciplinary in nature.  </a:t>
            </a:r>
          </a:p>
          <a:p>
            <a:pPr marL="800100" lvl="1" indent="-342900">
              <a:buFont typeface="Arial" charset="0"/>
              <a:buChar char="•"/>
            </a:pPr>
            <a:r>
              <a:rPr lang="en-US" dirty="0" smtClean="0">
                <a:solidFill>
                  <a:schemeClr val="tx2">
                    <a:lumMod val="75000"/>
                  </a:schemeClr>
                </a:solidFill>
              </a:rPr>
              <a:t>They can be offered by one program or by multiple colleges.</a:t>
            </a:r>
          </a:p>
          <a:p>
            <a:pPr marL="800100" lvl="1" indent="-342900">
              <a:buFont typeface="Arial" charset="0"/>
              <a:buChar char="•"/>
            </a:pPr>
            <a:r>
              <a:rPr lang="en-US" dirty="0" smtClean="0">
                <a:solidFill>
                  <a:schemeClr val="tx2">
                    <a:lumMod val="75000"/>
                  </a:schemeClr>
                </a:solidFill>
              </a:rPr>
              <a:t>While not required, some courses will have N or D General Education designations.</a:t>
            </a:r>
          </a:p>
          <a:p>
            <a:pPr marL="800100" lvl="1" indent="-342900">
              <a:buFont typeface="Arial" charset="0"/>
              <a:buChar char="•"/>
            </a:pPr>
            <a:r>
              <a:rPr lang="en-US" dirty="0" smtClean="0">
                <a:solidFill>
                  <a:schemeClr val="tx2">
                    <a:lumMod val="75000"/>
                  </a:schemeClr>
                </a:solidFill>
              </a:rPr>
              <a:t>Ideally, UF Quest 2 bridges with UF Quest 1 via assignments, reflections, etc. and the </a:t>
            </a:r>
            <a:r>
              <a:rPr lang="en-US" dirty="0" err="1" smtClean="0">
                <a:solidFill>
                  <a:schemeClr val="tx2">
                    <a:lumMod val="75000"/>
                  </a:schemeClr>
                </a:solidFill>
              </a:rPr>
              <a:t>ePortfolio</a:t>
            </a:r>
            <a:r>
              <a:rPr lang="en-US" dirty="0" smtClean="0">
                <a:solidFill>
                  <a:schemeClr val="tx2">
                    <a:lumMod val="75000"/>
                  </a:schemeClr>
                </a:solidFill>
              </a:rPr>
              <a:t>.</a:t>
            </a:r>
          </a:p>
          <a:p>
            <a:pPr marL="800100" lvl="1" indent="-342900">
              <a:buFont typeface="Arial" charset="0"/>
              <a:buChar char="•"/>
            </a:pPr>
            <a:endParaRPr lang="en-US" dirty="0" smtClean="0">
              <a:solidFill>
                <a:schemeClr val="tx2">
                  <a:lumMod val="75000"/>
                </a:schemeClr>
              </a:solidFill>
            </a:endParaRPr>
          </a:p>
          <a:p>
            <a:pPr marL="342900" indent="-342900">
              <a:buFont typeface="Arial" charset="0"/>
              <a:buChar char="•"/>
            </a:pPr>
            <a:r>
              <a:rPr lang="en-US" dirty="0" smtClean="0">
                <a:solidFill>
                  <a:schemeClr val="tx2">
                    <a:lumMod val="75000"/>
                  </a:schemeClr>
                </a:solidFill>
              </a:rPr>
              <a:t>A </a:t>
            </a:r>
            <a:r>
              <a:rPr lang="en-US" b="1" dirty="0" smtClean="0">
                <a:solidFill>
                  <a:schemeClr val="tx2"/>
                </a:solidFill>
              </a:rPr>
              <a:t>new General Education designation, E</a:t>
            </a:r>
            <a:r>
              <a:rPr lang="en-US" dirty="0" smtClean="0">
                <a:solidFill>
                  <a:schemeClr val="tx2">
                    <a:lumMod val="75000"/>
                  </a:schemeClr>
                </a:solidFill>
              </a:rPr>
              <a:t>, is recommended for UF Quest 3.</a:t>
            </a:r>
          </a:p>
          <a:p>
            <a:pPr marL="342900" indent="-342900">
              <a:buFont typeface="Arial" charset="0"/>
              <a:buChar char="•"/>
            </a:pPr>
            <a:endParaRPr lang="en-US" dirty="0" smtClean="0">
              <a:solidFill>
                <a:schemeClr val="tx2">
                  <a:lumMod val="75000"/>
                </a:schemeClr>
              </a:solidFill>
            </a:endParaRPr>
          </a:p>
          <a:p>
            <a:pPr marL="342900" indent="-342900">
              <a:buFont typeface="Arial" charset="0"/>
              <a:buChar char="•"/>
            </a:pPr>
            <a:r>
              <a:rPr lang="en-US" dirty="0" smtClean="0">
                <a:solidFill>
                  <a:schemeClr val="tx2">
                    <a:lumMod val="75000"/>
                  </a:schemeClr>
                </a:solidFill>
              </a:rPr>
              <a:t>All colleges must have experiences available to students in Fall 2019 for </a:t>
            </a:r>
            <a:r>
              <a:rPr lang="en-US" b="1" dirty="0" smtClean="0">
                <a:solidFill>
                  <a:schemeClr val="tx2"/>
                </a:solidFill>
              </a:rPr>
              <a:t>UF Quest 3</a:t>
            </a:r>
            <a:r>
              <a:rPr lang="en-US" dirty="0" smtClean="0">
                <a:solidFill>
                  <a:schemeClr val="tx2"/>
                </a:solidFill>
              </a:rPr>
              <a:t>.  </a:t>
            </a:r>
            <a:r>
              <a:rPr lang="en-US" dirty="0" smtClean="0">
                <a:solidFill>
                  <a:schemeClr val="tx2">
                    <a:lumMod val="75000"/>
                  </a:schemeClr>
                </a:solidFill>
              </a:rPr>
              <a:t>UF Quest 3 will be </a:t>
            </a:r>
            <a:r>
              <a:rPr lang="en-US" b="1" dirty="0" smtClean="0">
                <a:solidFill>
                  <a:schemeClr val="tx2"/>
                </a:solidFill>
              </a:rPr>
              <a:t>optional for students, however, in Years 1-6</a:t>
            </a:r>
            <a:r>
              <a:rPr lang="en-US" dirty="0" smtClean="0">
                <a:solidFill>
                  <a:schemeClr val="tx2"/>
                </a:solidFill>
              </a:rPr>
              <a:t> </a:t>
            </a:r>
            <a:r>
              <a:rPr lang="en-US" dirty="0" smtClean="0">
                <a:solidFill>
                  <a:schemeClr val="tx2">
                    <a:lumMod val="75000"/>
                  </a:schemeClr>
                </a:solidFill>
              </a:rPr>
              <a:t>to allow phase in for all students.  Required of all students in Year 7 if Year 6 evaluation recommends so.</a:t>
            </a:r>
          </a:p>
          <a:p>
            <a:pPr marL="342900" indent="-342900">
              <a:buFont typeface="Arial" charset="0"/>
              <a:buChar char="•"/>
            </a:pPr>
            <a:endParaRPr lang="en-US" dirty="0" smtClean="0">
              <a:solidFill>
                <a:schemeClr val="tx2">
                  <a:lumMod val="75000"/>
                </a:schemeClr>
              </a:solidFill>
            </a:endParaRPr>
          </a:p>
          <a:p>
            <a:pPr marL="342900" indent="-342900">
              <a:buFont typeface="Arial" charset="0"/>
              <a:buChar char="•"/>
            </a:pPr>
            <a:r>
              <a:rPr lang="en-US" b="1" dirty="0" smtClean="0">
                <a:solidFill>
                  <a:schemeClr val="tx2"/>
                </a:solidFill>
              </a:rPr>
              <a:t>Six-year cycle.  </a:t>
            </a:r>
            <a:r>
              <a:rPr lang="en-US" dirty="0" smtClean="0">
                <a:solidFill>
                  <a:schemeClr val="tx2">
                    <a:lumMod val="75000"/>
                  </a:schemeClr>
                </a:solidFill>
              </a:rPr>
              <a:t>Mid-cycle evaluation in Year 3.  Full evaluation in Year 6.  Refreshing of themes in Year 7.</a:t>
            </a:r>
          </a:p>
          <a:p>
            <a:pPr marL="342900" indent="-342900">
              <a:buFont typeface="Arial" charset="0"/>
              <a:buChar char="•"/>
            </a:pPr>
            <a:endParaRPr lang="en-US" dirty="0">
              <a:solidFill>
                <a:schemeClr val="tx2">
                  <a:lumMod val="75000"/>
                </a:schemeClr>
              </a:solidFill>
            </a:endParaRPr>
          </a:p>
        </p:txBody>
      </p:sp>
      <p:pic>
        <p:nvPicPr>
          <p:cNvPr id="17" name="Picture 16"/>
          <p:cNvPicPr>
            <a:picLocks noChangeAspect="1"/>
          </p:cNvPicPr>
          <p:nvPr/>
        </p:nvPicPr>
        <p:blipFill>
          <a:blip r:embed="rId3"/>
          <a:stretch>
            <a:fillRect/>
          </a:stretch>
        </p:blipFill>
        <p:spPr>
          <a:xfrm>
            <a:off x="6851287" y="0"/>
            <a:ext cx="2510446" cy="1939836"/>
          </a:xfrm>
          <a:prstGeom prst="rect">
            <a:avLst/>
          </a:prstGeom>
        </p:spPr>
      </p:pic>
    </p:spTree>
    <p:extLst>
      <p:ext uri="{BB962C8B-B14F-4D97-AF65-F5344CB8AC3E}">
        <p14:creationId xmlns:p14="http://schemas.microsoft.com/office/powerpoint/2010/main" val="1561714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8418"/>
            <a:ext cx="6733198" cy="1143000"/>
          </a:xfrm>
        </p:spPr>
        <p:txBody>
          <a:bodyPr>
            <a:normAutofit/>
          </a:bodyPr>
          <a:lstStyle/>
          <a:p>
            <a:r>
              <a:rPr lang="en-US" b="1" i="1" smtClean="0"/>
              <a:t>Implementation Timeline</a:t>
            </a:r>
            <a:endParaRPr lang="en-US" b="1" i="1"/>
          </a:p>
        </p:txBody>
      </p:sp>
      <p:pic>
        <p:nvPicPr>
          <p:cNvPr id="5" name="Picture 4"/>
          <p:cNvPicPr>
            <a:picLocks noChangeAspect="1"/>
          </p:cNvPicPr>
          <p:nvPr/>
        </p:nvPicPr>
        <p:blipFill>
          <a:blip r:embed="rId2"/>
          <a:stretch>
            <a:fillRect/>
          </a:stretch>
        </p:blipFill>
        <p:spPr>
          <a:xfrm>
            <a:off x="6633554" y="0"/>
            <a:ext cx="2510446" cy="1939836"/>
          </a:xfrm>
          <a:prstGeom prst="rect">
            <a:avLst/>
          </a:prstGeom>
        </p:spPr>
      </p:pic>
      <p:pic>
        <p:nvPicPr>
          <p:cNvPr id="14" name="Content Placeholder 13"/>
          <p:cNvPicPr>
            <a:picLocks noGrp="1" noChangeAspect="1"/>
          </p:cNvPicPr>
          <p:nvPr>
            <p:ph idx="1"/>
          </p:nvPr>
        </p:nvPicPr>
        <p:blipFill>
          <a:blip r:embed="rId3"/>
          <a:stretch>
            <a:fillRect/>
          </a:stretch>
        </p:blipFill>
        <p:spPr>
          <a:xfrm>
            <a:off x="457200" y="2164819"/>
            <a:ext cx="8229600" cy="4404654"/>
          </a:xfrm>
        </p:spPr>
      </p:pic>
      <p:sp>
        <p:nvSpPr>
          <p:cNvPr id="8" name="TextBox 7"/>
          <p:cNvSpPr txBox="1"/>
          <p:nvPr/>
        </p:nvSpPr>
        <p:spPr>
          <a:xfrm rot="344163">
            <a:off x="5108982" y="4604233"/>
            <a:ext cx="3214738" cy="707886"/>
          </a:xfrm>
          <a:prstGeom prst="rect">
            <a:avLst/>
          </a:prstGeom>
          <a:solidFill>
            <a:schemeClr val="tx1"/>
          </a:solidFill>
          <a:effectLst>
            <a:softEdge rad="0"/>
          </a:effectLst>
        </p:spPr>
        <p:txBody>
          <a:bodyPr wrap="square" rtlCol="0">
            <a:spAutoFit/>
          </a:bodyPr>
          <a:lstStyle/>
          <a:p>
            <a:pPr algn="ctr"/>
            <a:r>
              <a:rPr lang="en-US" sz="2000" b="1" dirty="0" smtClean="0">
                <a:ln>
                  <a:solidFill>
                    <a:schemeClr val="bg1"/>
                  </a:solidFill>
                </a:ln>
                <a:latin typeface="Chalkduster" charset="0"/>
                <a:ea typeface="Chalkduster" charset="0"/>
                <a:cs typeface="Chalkduster" charset="0"/>
              </a:rPr>
              <a:t>UF Quest Launches</a:t>
            </a:r>
          </a:p>
          <a:p>
            <a:pPr algn="ctr"/>
            <a:r>
              <a:rPr lang="en-US" sz="2000" b="1" dirty="0" smtClean="0">
                <a:ln>
                  <a:solidFill>
                    <a:schemeClr val="bg1"/>
                  </a:solidFill>
                </a:ln>
                <a:latin typeface="Chalkduster" charset="0"/>
                <a:ea typeface="Chalkduster" charset="0"/>
                <a:cs typeface="Chalkduster" charset="0"/>
              </a:rPr>
              <a:t>Fall 2019</a:t>
            </a:r>
            <a:endParaRPr lang="en-US" sz="2000" b="1" dirty="0">
              <a:ln>
                <a:solidFill>
                  <a:schemeClr val="bg1"/>
                </a:solidFill>
              </a:ln>
              <a:latin typeface="Chalkduster" charset="0"/>
              <a:ea typeface="Chalkduster" charset="0"/>
              <a:cs typeface="Chalkduster" charset="0"/>
            </a:endParaRPr>
          </a:p>
        </p:txBody>
      </p:sp>
      <p:cxnSp>
        <p:nvCxnSpPr>
          <p:cNvPr id="16" name="Straight Connector 15"/>
          <p:cNvCxnSpPr/>
          <p:nvPr/>
        </p:nvCxnSpPr>
        <p:spPr>
          <a:xfrm>
            <a:off x="7006274" y="4220248"/>
            <a:ext cx="0" cy="487122"/>
          </a:xfrm>
          <a:prstGeom prst="line">
            <a:avLst/>
          </a:prstGeom>
          <a:ln w="63500">
            <a:solidFill>
              <a:schemeClr val="bg1"/>
            </a:solidFill>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5601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edPowerpoint_11_16_4-3Slid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59"/>
            <a:ext cx="9144000" cy="6858000"/>
          </a:xfrm>
          <a:prstGeom prst="rect">
            <a:avLst/>
          </a:prstGeom>
          <a:ln>
            <a:noFill/>
          </a:ln>
        </p:spPr>
      </p:pic>
      <p:sp>
        <p:nvSpPr>
          <p:cNvPr id="5" name="Title 4"/>
          <p:cNvSpPr txBox="1">
            <a:spLocks/>
          </p:cNvSpPr>
          <p:nvPr/>
        </p:nvSpPr>
        <p:spPr>
          <a:xfrm>
            <a:off x="375137" y="310662"/>
            <a:ext cx="8229599" cy="66943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i="1" dirty="0" smtClean="0"/>
              <a:t>Timeline:  Now Until Launch</a:t>
            </a:r>
            <a:endParaRPr lang="en-US" sz="3200" b="1" i="1" dirty="0"/>
          </a:p>
        </p:txBody>
      </p:sp>
      <p:pic>
        <p:nvPicPr>
          <p:cNvPr id="3" name="Picture 2"/>
          <p:cNvPicPr>
            <a:picLocks noChangeAspect="1"/>
          </p:cNvPicPr>
          <p:nvPr/>
        </p:nvPicPr>
        <p:blipFill>
          <a:blip r:embed="rId3"/>
          <a:stretch>
            <a:fillRect/>
          </a:stretch>
        </p:blipFill>
        <p:spPr>
          <a:xfrm>
            <a:off x="0" y="1231477"/>
            <a:ext cx="9144000" cy="4395046"/>
          </a:xfrm>
          <a:prstGeom prst="rect">
            <a:avLst/>
          </a:prstGeom>
        </p:spPr>
      </p:pic>
      <p:pic>
        <p:nvPicPr>
          <p:cNvPr id="6" name="Picture 5"/>
          <p:cNvPicPr>
            <a:picLocks noChangeAspect="1"/>
          </p:cNvPicPr>
          <p:nvPr/>
        </p:nvPicPr>
        <p:blipFill>
          <a:blip r:embed="rId4"/>
          <a:stretch>
            <a:fillRect/>
          </a:stretch>
        </p:blipFill>
        <p:spPr>
          <a:xfrm>
            <a:off x="6903186" y="-5559"/>
            <a:ext cx="2510446" cy="1939836"/>
          </a:xfrm>
          <a:prstGeom prst="rect">
            <a:avLst/>
          </a:prstGeom>
        </p:spPr>
      </p:pic>
    </p:spTree>
    <p:extLst>
      <p:ext uri="{BB962C8B-B14F-4D97-AF65-F5344CB8AC3E}">
        <p14:creationId xmlns:p14="http://schemas.microsoft.com/office/powerpoint/2010/main" val="1185190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edPowerpoint_11_16_4-3Slides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extBox 1"/>
          <p:cNvSpPr txBox="1"/>
          <p:nvPr/>
        </p:nvSpPr>
        <p:spPr>
          <a:xfrm>
            <a:off x="2728386" y="5099538"/>
            <a:ext cx="3687227" cy="1569660"/>
          </a:xfrm>
          <a:prstGeom prst="rect">
            <a:avLst/>
          </a:prstGeom>
          <a:noFill/>
        </p:spPr>
        <p:txBody>
          <a:bodyPr wrap="none" rtlCol="0">
            <a:spAutoFit/>
          </a:bodyPr>
          <a:lstStyle/>
          <a:p>
            <a:pPr algn="ctr"/>
            <a:r>
              <a:rPr lang="en-US" sz="3200" b="1" dirty="0" smtClean="0"/>
              <a:t>Angela Lindner</a:t>
            </a:r>
          </a:p>
          <a:p>
            <a:pPr algn="ctr"/>
            <a:r>
              <a:rPr lang="en-US" sz="3200" b="1" dirty="0" smtClean="0"/>
              <a:t>238 </a:t>
            </a:r>
            <a:r>
              <a:rPr lang="en-US" sz="3200" b="1" dirty="0" err="1" smtClean="0"/>
              <a:t>Tigert</a:t>
            </a:r>
            <a:r>
              <a:rPr lang="en-US" sz="3200" b="1" dirty="0" smtClean="0"/>
              <a:t> Hall</a:t>
            </a:r>
            <a:br>
              <a:rPr lang="en-US" sz="3200" b="1" dirty="0" smtClean="0"/>
            </a:br>
            <a:r>
              <a:rPr lang="en-US" sz="3200" b="1" dirty="0" err="1" smtClean="0"/>
              <a:t>alindner@aa.ufl.edu</a:t>
            </a:r>
            <a:endParaRPr lang="en-US" sz="3200" b="1" dirty="0"/>
          </a:p>
        </p:txBody>
      </p:sp>
      <p:pic>
        <p:nvPicPr>
          <p:cNvPr id="5" name="Picture 4"/>
          <p:cNvPicPr>
            <a:picLocks noChangeAspect="1"/>
          </p:cNvPicPr>
          <p:nvPr/>
        </p:nvPicPr>
        <p:blipFill>
          <a:blip r:embed="rId3"/>
          <a:stretch>
            <a:fillRect/>
          </a:stretch>
        </p:blipFill>
        <p:spPr>
          <a:xfrm>
            <a:off x="757568" y="1579851"/>
            <a:ext cx="2510446" cy="1939836"/>
          </a:xfrm>
          <a:prstGeom prst="rect">
            <a:avLst/>
          </a:prstGeom>
        </p:spPr>
      </p:pic>
    </p:spTree>
    <p:extLst>
      <p:ext uri="{BB962C8B-B14F-4D97-AF65-F5344CB8AC3E}">
        <p14:creationId xmlns:p14="http://schemas.microsoft.com/office/powerpoint/2010/main" val="2168363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edPowerpoint_11_16_4-3Slid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stretch>
            <a:fillRect/>
          </a:stretch>
        </p:blipFill>
        <p:spPr>
          <a:xfrm>
            <a:off x="-234462" y="958850"/>
            <a:ext cx="5384800" cy="4940300"/>
          </a:xfrm>
          <a:prstGeom prst="rect">
            <a:avLst/>
          </a:prstGeom>
        </p:spPr>
      </p:pic>
      <p:sp>
        <p:nvSpPr>
          <p:cNvPr id="5" name="Title 4"/>
          <p:cNvSpPr txBox="1">
            <a:spLocks/>
          </p:cNvSpPr>
          <p:nvPr/>
        </p:nvSpPr>
        <p:spPr>
          <a:xfrm>
            <a:off x="4466492" y="273050"/>
            <a:ext cx="3997569" cy="11620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i="1" dirty="0" smtClean="0"/>
              <a:t>Faculty Senate Presentations</a:t>
            </a:r>
            <a:endParaRPr lang="en-US" sz="3200" b="1" i="1" dirty="0"/>
          </a:p>
        </p:txBody>
      </p:sp>
      <p:sp>
        <p:nvSpPr>
          <p:cNvPr id="6" name="Text Placeholder 6"/>
          <p:cNvSpPr txBox="1">
            <a:spLocks/>
          </p:cNvSpPr>
          <p:nvPr/>
        </p:nvSpPr>
        <p:spPr>
          <a:xfrm>
            <a:off x="4654366" y="1622670"/>
            <a:ext cx="3809695" cy="46910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charset="0"/>
              <a:buChar char="•"/>
            </a:pPr>
            <a:r>
              <a:rPr lang="en-US" sz="2000" b="1" dirty="0" smtClean="0"/>
              <a:t>March Meeting</a:t>
            </a:r>
          </a:p>
          <a:p>
            <a:pPr lvl="1">
              <a:buFont typeface="Arial" charset="0"/>
              <a:buChar char="•"/>
            </a:pPr>
            <a:r>
              <a:rPr lang="en-US" sz="1800" dirty="0" smtClean="0"/>
              <a:t>Background on pre-eminence program for undergraduates</a:t>
            </a:r>
          </a:p>
          <a:p>
            <a:pPr lvl="1">
              <a:buFont typeface="Arial" charset="0"/>
              <a:buChar char="•"/>
            </a:pPr>
            <a:r>
              <a:rPr lang="en-US" sz="1800" dirty="0" smtClean="0"/>
              <a:t>Actions to date</a:t>
            </a:r>
          </a:p>
          <a:p>
            <a:pPr lvl="1">
              <a:buFont typeface="Arial" charset="0"/>
              <a:buChar char="•"/>
            </a:pPr>
            <a:r>
              <a:rPr lang="en-US" sz="1800" dirty="0" smtClean="0"/>
              <a:t>Process for unfolding a full program</a:t>
            </a:r>
          </a:p>
          <a:p>
            <a:pPr marL="285750" indent="-285750">
              <a:buFont typeface="Arial" charset="0"/>
              <a:buChar char="•"/>
            </a:pPr>
            <a:r>
              <a:rPr lang="en-US" sz="2000" b="1" dirty="0" smtClean="0">
                <a:solidFill>
                  <a:schemeClr val="accent6"/>
                </a:solidFill>
              </a:rPr>
              <a:t>April Meeting</a:t>
            </a:r>
          </a:p>
          <a:p>
            <a:pPr lvl="1">
              <a:buFont typeface="Arial" charset="0"/>
              <a:buChar char="•"/>
            </a:pPr>
            <a:r>
              <a:rPr lang="en-US" sz="1800" b="1" dirty="0" smtClean="0">
                <a:solidFill>
                  <a:schemeClr val="accent6"/>
                </a:solidFill>
              </a:rPr>
              <a:t>Final proposed framework for UF Quest</a:t>
            </a:r>
          </a:p>
          <a:p>
            <a:pPr marL="285750" indent="-285750">
              <a:buFont typeface="Arial" charset="0"/>
              <a:buChar char="•"/>
            </a:pPr>
            <a:r>
              <a:rPr lang="en-US" sz="2000" b="1" dirty="0" smtClean="0"/>
              <a:t>May Meeting</a:t>
            </a:r>
          </a:p>
          <a:p>
            <a:pPr lvl="1">
              <a:buFont typeface="Arial" charset="0"/>
              <a:buChar char="•"/>
            </a:pPr>
            <a:r>
              <a:rPr lang="en-US" sz="1800" dirty="0" smtClean="0"/>
              <a:t>Summary of faculty feedback and responses</a:t>
            </a:r>
          </a:p>
          <a:p>
            <a:pPr lvl="1">
              <a:buFont typeface="Arial" charset="0"/>
              <a:buChar char="•"/>
            </a:pPr>
            <a:r>
              <a:rPr lang="en-US" sz="1800" dirty="0" smtClean="0"/>
              <a:t>Request for Senate support of UF Quest</a:t>
            </a:r>
            <a:endParaRPr lang="en-US" sz="1800" dirty="0"/>
          </a:p>
        </p:txBody>
      </p:sp>
      <p:sp>
        <p:nvSpPr>
          <p:cNvPr id="7" name="TextBox 6"/>
          <p:cNvSpPr txBox="1"/>
          <p:nvPr/>
        </p:nvSpPr>
        <p:spPr>
          <a:xfrm>
            <a:off x="764782" y="5318803"/>
            <a:ext cx="3386312" cy="369332"/>
          </a:xfrm>
          <a:prstGeom prst="rect">
            <a:avLst/>
          </a:prstGeom>
          <a:noFill/>
        </p:spPr>
        <p:txBody>
          <a:bodyPr wrap="none" rtlCol="0">
            <a:spAutoFit/>
          </a:bodyPr>
          <a:lstStyle/>
          <a:p>
            <a:r>
              <a:rPr lang="en-US" b="1" i="1" smtClean="0"/>
              <a:t>Logo Design:  Maria Pitt, UF 2016</a:t>
            </a:r>
            <a:endParaRPr lang="en-US" b="1" i="1"/>
          </a:p>
        </p:txBody>
      </p:sp>
      <p:pic>
        <p:nvPicPr>
          <p:cNvPr id="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91138" y="1463431"/>
            <a:ext cx="2133600" cy="21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14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edPowerpoint_11_16_4-3Slid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
            <a:ext cx="9144000" cy="6858000"/>
          </a:xfrm>
          <a:prstGeom prst="rect">
            <a:avLst/>
          </a:prstGeom>
        </p:spPr>
      </p:pic>
      <p:sp>
        <p:nvSpPr>
          <p:cNvPr id="5" name="Title 4"/>
          <p:cNvSpPr txBox="1">
            <a:spLocks/>
          </p:cNvSpPr>
          <p:nvPr/>
        </p:nvSpPr>
        <p:spPr>
          <a:xfrm>
            <a:off x="-70338" y="137458"/>
            <a:ext cx="6799384" cy="11620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i="1" dirty="0" smtClean="0"/>
              <a:t>Case for a </a:t>
            </a:r>
            <a:r>
              <a:rPr lang="en-US" sz="3200" b="1" i="1" smtClean="0"/>
              <a:t>Shared </a:t>
            </a:r>
          </a:p>
          <a:p>
            <a:r>
              <a:rPr lang="en-US" sz="3200" b="1" i="1" dirty="0" smtClean="0"/>
              <a:t>Academic Experience</a:t>
            </a:r>
            <a:endParaRPr lang="en-US" sz="3200" b="1" i="1" dirty="0"/>
          </a:p>
        </p:txBody>
      </p:sp>
      <p:sp>
        <p:nvSpPr>
          <p:cNvPr id="6" name="Text Placeholder 6"/>
          <p:cNvSpPr txBox="1">
            <a:spLocks/>
          </p:cNvSpPr>
          <p:nvPr/>
        </p:nvSpPr>
        <p:spPr>
          <a:xfrm>
            <a:off x="855785" y="1290760"/>
            <a:ext cx="4947138" cy="46910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US" altLang="en-US" sz="2000" b="1" i="1" dirty="0">
              <a:solidFill>
                <a:schemeClr val="bg1">
                  <a:lumMod val="50000"/>
                </a:schemeClr>
              </a:solidFill>
            </a:endParaRPr>
          </a:p>
        </p:txBody>
      </p:sp>
      <p:sp>
        <p:nvSpPr>
          <p:cNvPr id="2" name="TextBox 1"/>
          <p:cNvSpPr txBox="1"/>
          <p:nvPr/>
        </p:nvSpPr>
        <p:spPr>
          <a:xfrm>
            <a:off x="738554" y="1506799"/>
            <a:ext cx="5181600" cy="5016758"/>
          </a:xfrm>
          <a:prstGeom prst="rect">
            <a:avLst/>
          </a:prstGeom>
          <a:noFill/>
        </p:spPr>
        <p:txBody>
          <a:bodyPr wrap="square" rtlCol="0">
            <a:spAutoFit/>
          </a:bodyPr>
          <a:lstStyle/>
          <a:p>
            <a:pPr marL="285750" indent="-285750">
              <a:buFont typeface="Arial" charset="0"/>
              <a:buChar char="•"/>
            </a:pPr>
            <a:r>
              <a:rPr lang="en-US" sz="2000" b="1" dirty="0">
                <a:solidFill>
                  <a:schemeClr val="tx1">
                    <a:lumMod val="50000"/>
                    <a:lumOff val="50000"/>
                  </a:schemeClr>
                </a:solidFill>
              </a:rPr>
              <a:t>C</a:t>
            </a:r>
            <a:r>
              <a:rPr lang="en-US" sz="2000" b="1" dirty="0" smtClean="0">
                <a:solidFill>
                  <a:schemeClr val="tx1">
                    <a:lumMod val="50000"/>
                    <a:lumOff val="50000"/>
                  </a:schemeClr>
                </a:solidFill>
              </a:rPr>
              <a:t>ohort bonding </a:t>
            </a:r>
            <a:r>
              <a:rPr lang="en-US" sz="2000" dirty="0" smtClean="0">
                <a:solidFill>
                  <a:schemeClr val="tx1">
                    <a:lumMod val="50000"/>
                    <a:lumOff val="50000"/>
                  </a:schemeClr>
                </a:solidFill>
              </a:rPr>
              <a:t>among students and </a:t>
            </a:r>
            <a:r>
              <a:rPr lang="en-US" sz="2000" b="1" dirty="0" smtClean="0">
                <a:solidFill>
                  <a:schemeClr val="tx1">
                    <a:lumMod val="50000"/>
                    <a:lumOff val="50000"/>
                  </a:schemeClr>
                </a:solidFill>
              </a:rPr>
              <a:t>sense of belonging to a scholarly community</a:t>
            </a:r>
          </a:p>
          <a:p>
            <a:pPr marL="285750" indent="-285750">
              <a:buFont typeface="Arial" charset="0"/>
              <a:buChar char="•"/>
            </a:pPr>
            <a:r>
              <a:rPr lang="en-US" sz="2000" dirty="0" smtClean="0">
                <a:solidFill>
                  <a:schemeClr val="tx1">
                    <a:lumMod val="50000"/>
                    <a:lumOff val="50000"/>
                  </a:schemeClr>
                </a:solidFill>
              </a:rPr>
              <a:t>Enhanced </a:t>
            </a:r>
            <a:r>
              <a:rPr lang="en-US" sz="2000" b="1" dirty="0" smtClean="0">
                <a:solidFill>
                  <a:schemeClr val="tx1">
                    <a:lumMod val="50000"/>
                    <a:lumOff val="50000"/>
                  </a:schemeClr>
                </a:solidFill>
              </a:rPr>
              <a:t>awareness of the value of general education</a:t>
            </a:r>
          </a:p>
          <a:p>
            <a:pPr marL="285750" indent="-285750">
              <a:buFont typeface="Arial" charset="0"/>
              <a:buChar char="•"/>
            </a:pPr>
            <a:r>
              <a:rPr lang="en-US" sz="2000" dirty="0">
                <a:solidFill>
                  <a:schemeClr val="tx1">
                    <a:lumMod val="50000"/>
                    <a:lumOff val="50000"/>
                  </a:schemeClr>
                </a:solidFill>
              </a:rPr>
              <a:t>Transitioning to the </a:t>
            </a:r>
            <a:r>
              <a:rPr lang="en-US" sz="2000" b="1" dirty="0">
                <a:solidFill>
                  <a:schemeClr val="tx1">
                    <a:lumMod val="50000"/>
                    <a:lumOff val="50000"/>
                  </a:schemeClr>
                </a:solidFill>
              </a:rPr>
              <a:t>rigor of university coursework</a:t>
            </a:r>
          </a:p>
          <a:p>
            <a:pPr marL="285750" indent="-285750">
              <a:buFont typeface="Arial" charset="0"/>
              <a:buChar char="•"/>
            </a:pPr>
            <a:r>
              <a:rPr lang="en-US" sz="2000" dirty="0" smtClean="0">
                <a:solidFill>
                  <a:schemeClr val="tx1">
                    <a:lumMod val="50000"/>
                    <a:lumOff val="50000"/>
                  </a:schemeClr>
                </a:solidFill>
              </a:rPr>
              <a:t>Exposure to </a:t>
            </a:r>
            <a:r>
              <a:rPr lang="en-US" sz="2000" b="1" dirty="0" smtClean="0">
                <a:solidFill>
                  <a:schemeClr val="tx1">
                    <a:lumMod val="50000"/>
                    <a:lumOff val="50000"/>
                  </a:schemeClr>
                </a:solidFill>
              </a:rPr>
              <a:t>critical analysis, complex thinking, self-reflection, communication, decision-making</a:t>
            </a:r>
            <a:r>
              <a:rPr lang="en-US" sz="2000" dirty="0" smtClean="0">
                <a:solidFill>
                  <a:schemeClr val="tx1">
                    <a:lumMod val="50000"/>
                    <a:lumOff val="50000"/>
                  </a:schemeClr>
                </a:solidFill>
              </a:rPr>
              <a:t>, and other foundational content inherent in general education</a:t>
            </a:r>
          </a:p>
          <a:p>
            <a:pPr marL="285750" indent="-285750">
              <a:buFont typeface="Arial" charset="0"/>
              <a:buChar char="•"/>
            </a:pPr>
            <a:r>
              <a:rPr lang="en-US" sz="2000" dirty="0">
                <a:solidFill>
                  <a:schemeClr val="tx1">
                    <a:lumMod val="50000"/>
                    <a:lumOff val="50000"/>
                  </a:schemeClr>
                </a:solidFill>
              </a:rPr>
              <a:t>Sequentially linked courses </a:t>
            </a:r>
            <a:r>
              <a:rPr lang="en-US" sz="2000" b="1" dirty="0">
                <a:solidFill>
                  <a:schemeClr val="tx1">
                    <a:lumMod val="50000"/>
                    <a:lumOff val="50000"/>
                  </a:schemeClr>
                </a:solidFill>
              </a:rPr>
              <a:t>reinforce content knowledge and cognitive skills</a:t>
            </a:r>
          </a:p>
          <a:p>
            <a:pPr marL="285750" indent="-285750">
              <a:buFont typeface="Arial" charset="0"/>
              <a:buChar char="•"/>
            </a:pPr>
            <a:r>
              <a:rPr lang="en-US" sz="2000" dirty="0" smtClean="0">
                <a:solidFill>
                  <a:schemeClr val="tx1">
                    <a:lumMod val="50000"/>
                    <a:lumOff val="50000"/>
                  </a:schemeClr>
                </a:solidFill>
              </a:rPr>
              <a:t>Increased </a:t>
            </a:r>
            <a:r>
              <a:rPr lang="en-US" sz="2000" b="1" dirty="0" smtClean="0">
                <a:solidFill>
                  <a:schemeClr val="tx1">
                    <a:lumMod val="50000"/>
                    <a:lumOff val="50000"/>
                  </a:schemeClr>
                </a:solidFill>
              </a:rPr>
              <a:t>retention</a:t>
            </a:r>
            <a:r>
              <a:rPr lang="en-US" sz="2000" dirty="0" smtClean="0">
                <a:solidFill>
                  <a:schemeClr val="tx1">
                    <a:lumMod val="50000"/>
                    <a:lumOff val="50000"/>
                  </a:schemeClr>
                </a:solidFill>
              </a:rPr>
              <a:t> through inclusion of high-impact academic practices </a:t>
            </a:r>
          </a:p>
          <a:p>
            <a:pPr marL="285750" indent="-285750">
              <a:buFont typeface="Arial" charset="0"/>
              <a:buChar char="•"/>
            </a:pPr>
            <a:endParaRPr lang="en-US" sz="2000" dirty="0" smtClean="0">
              <a:solidFill>
                <a:schemeClr val="tx1">
                  <a:lumMod val="50000"/>
                  <a:lumOff val="50000"/>
                </a:schemeClr>
              </a:solidFill>
            </a:endParaRPr>
          </a:p>
          <a:p>
            <a:pPr marL="285750" indent="-285750">
              <a:buFont typeface="Arial" charset="0"/>
              <a:buChar char="•"/>
            </a:pPr>
            <a:endParaRPr lang="en-US" sz="2000" dirty="0">
              <a:solidFill>
                <a:schemeClr val="tx1">
                  <a:lumMod val="50000"/>
                  <a:lumOff val="50000"/>
                </a:schemeClr>
              </a:solidFill>
            </a:endParaRPr>
          </a:p>
        </p:txBody>
      </p:sp>
      <p:pic>
        <p:nvPicPr>
          <p:cNvPr id="7" name="Picture 6"/>
          <p:cNvPicPr>
            <a:picLocks noChangeAspect="1"/>
          </p:cNvPicPr>
          <p:nvPr/>
        </p:nvPicPr>
        <p:blipFill>
          <a:blip r:embed="rId3"/>
          <a:stretch>
            <a:fillRect/>
          </a:stretch>
        </p:blipFill>
        <p:spPr>
          <a:xfrm>
            <a:off x="6354882" y="2338023"/>
            <a:ext cx="2788138" cy="2421852"/>
          </a:xfrm>
          <a:prstGeom prst="rect">
            <a:avLst/>
          </a:prstGeom>
        </p:spPr>
      </p:pic>
      <p:pic>
        <p:nvPicPr>
          <p:cNvPr id="8" name="Picture 7"/>
          <p:cNvPicPr>
            <a:picLocks noChangeAspect="1"/>
          </p:cNvPicPr>
          <p:nvPr/>
        </p:nvPicPr>
        <p:blipFill>
          <a:blip r:embed="rId4"/>
          <a:stretch>
            <a:fillRect/>
          </a:stretch>
        </p:blipFill>
        <p:spPr>
          <a:xfrm>
            <a:off x="6354882" y="-128955"/>
            <a:ext cx="2788138" cy="2466977"/>
          </a:xfrm>
          <a:prstGeom prst="rect">
            <a:avLst/>
          </a:prstGeom>
        </p:spPr>
      </p:pic>
      <p:pic>
        <p:nvPicPr>
          <p:cNvPr id="9" name="Picture 8"/>
          <p:cNvPicPr>
            <a:picLocks noChangeAspect="1"/>
          </p:cNvPicPr>
          <p:nvPr/>
        </p:nvPicPr>
        <p:blipFill>
          <a:blip r:embed="rId5"/>
          <a:stretch>
            <a:fillRect/>
          </a:stretch>
        </p:blipFill>
        <p:spPr>
          <a:xfrm>
            <a:off x="6353902" y="4240090"/>
            <a:ext cx="2788138" cy="2617910"/>
          </a:xfrm>
          <a:prstGeom prst="rect">
            <a:avLst/>
          </a:prstGeom>
        </p:spPr>
      </p:pic>
    </p:spTree>
    <p:extLst>
      <p:ext uri="{BB962C8B-B14F-4D97-AF65-F5344CB8AC3E}">
        <p14:creationId xmlns:p14="http://schemas.microsoft.com/office/powerpoint/2010/main" val="516367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edPowerpoint_11_16_4-3Slid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txBox="1">
            <a:spLocks/>
          </p:cNvSpPr>
          <p:nvPr/>
        </p:nvSpPr>
        <p:spPr>
          <a:xfrm>
            <a:off x="855785" y="30155"/>
            <a:ext cx="6799384" cy="87829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i="1" dirty="0" smtClean="0"/>
              <a:t>Summary:  Evolution of UF Quest</a:t>
            </a:r>
            <a:endParaRPr lang="en-US" sz="3200" b="1" i="1" dirty="0"/>
          </a:p>
        </p:txBody>
      </p:sp>
      <p:sp>
        <p:nvSpPr>
          <p:cNvPr id="6" name="Text Placeholder 6"/>
          <p:cNvSpPr txBox="1">
            <a:spLocks/>
          </p:cNvSpPr>
          <p:nvPr/>
        </p:nvSpPr>
        <p:spPr>
          <a:xfrm>
            <a:off x="855785" y="1290760"/>
            <a:ext cx="4947138" cy="46910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US" altLang="en-US" sz="2000" b="1" i="1" dirty="0">
              <a:solidFill>
                <a:schemeClr val="bg1">
                  <a:lumMod val="50000"/>
                </a:schemeClr>
              </a:solidFill>
            </a:endParaRPr>
          </a:p>
        </p:txBody>
      </p:sp>
      <p:sp>
        <p:nvSpPr>
          <p:cNvPr id="2" name="TextBox 1"/>
          <p:cNvSpPr txBox="1"/>
          <p:nvPr/>
        </p:nvSpPr>
        <p:spPr>
          <a:xfrm>
            <a:off x="198146" y="735370"/>
            <a:ext cx="8747707" cy="4093428"/>
          </a:xfrm>
          <a:prstGeom prst="rect">
            <a:avLst/>
          </a:prstGeom>
          <a:noFill/>
        </p:spPr>
        <p:txBody>
          <a:bodyPr wrap="square" rtlCol="0">
            <a:spAutoFit/>
          </a:bodyPr>
          <a:lstStyle/>
          <a:p>
            <a:pPr marL="285750" indent="-285750">
              <a:buFont typeface="Arial" charset="0"/>
              <a:buChar char="•"/>
            </a:pPr>
            <a:r>
              <a:rPr lang="en-US" sz="2000" b="1" dirty="0" smtClean="0">
                <a:solidFill>
                  <a:schemeClr val="tx1">
                    <a:lumMod val="50000"/>
                    <a:lumOff val="50000"/>
                  </a:schemeClr>
                </a:solidFill>
              </a:rPr>
              <a:t>Catalyst for a shared academic experience for FTIC students:  </a:t>
            </a:r>
          </a:p>
          <a:p>
            <a:pPr marL="742950" lvl="1" indent="-285750">
              <a:buFont typeface="Arial" charset="0"/>
              <a:buChar char="•"/>
            </a:pPr>
            <a:r>
              <a:rPr lang="en-US" sz="2000" dirty="0" smtClean="0">
                <a:solidFill>
                  <a:schemeClr val="tx1">
                    <a:lumMod val="50000"/>
                    <a:lumOff val="50000"/>
                  </a:schemeClr>
                </a:solidFill>
              </a:rPr>
              <a:t>2010 Task Force on Undergraduate Education</a:t>
            </a:r>
          </a:p>
          <a:p>
            <a:pPr marL="285750" indent="-285750">
              <a:buFont typeface="Arial" charset="0"/>
              <a:buChar char="•"/>
            </a:pPr>
            <a:endParaRPr lang="en-US" sz="2000" b="1" dirty="0" smtClean="0">
              <a:solidFill>
                <a:schemeClr val="tx1">
                  <a:lumMod val="50000"/>
                  <a:lumOff val="50000"/>
                </a:schemeClr>
              </a:solidFill>
            </a:endParaRPr>
          </a:p>
          <a:p>
            <a:pPr marL="285750" indent="-285750">
              <a:buFont typeface="Arial" charset="0"/>
              <a:buChar char="•"/>
            </a:pPr>
            <a:r>
              <a:rPr lang="en-US" sz="2000" b="1" dirty="0" smtClean="0">
                <a:solidFill>
                  <a:schemeClr val="tx1">
                    <a:lumMod val="50000"/>
                    <a:lumOff val="50000"/>
                  </a:schemeClr>
                </a:solidFill>
              </a:rPr>
              <a:t>Connection to UF Pre-eminence: </a:t>
            </a:r>
          </a:p>
          <a:p>
            <a:pPr marL="742950" lvl="1" indent="-285750">
              <a:buFont typeface="Arial" charset="0"/>
              <a:buChar char="•"/>
            </a:pPr>
            <a:r>
              <a:rPr lang="en-US" sz="2000" dirty="0" smtClean="0">
                <a:solidFill>
                  <a:schemeClr val="tx1">
                    <a:lumMod val="50000"/>
                    <a:lumOff val="50000"/>
                  </a:schemeClr>
                </a:solidFill>
              </a:rPr>
              <a:t>2013 Legislation (Florida Statute 1001.7065)</a:t>
            </a:r>
          </a:p>
          <a:p>
            <a:pPr marL="285750" indent="-285750">
              <a:buFont typeface="Arial" charset="0"/>
              <a:buChar char="•"/>
            </a:pPr>
            <a:endParaRPr lang="en-US" sz="2000" b="1" dirty="0" smtClean="0">
              <a:solidFill>
                <a:schemeClr val="tx1">
                  <a:lumMod val="50000"/>
                  <a:lumOff val="50000"/>
                </a:schemeClr>
              </a:solidFill>
            </a:endParaRPr>
          </a:p>
          <a:p>
            <a:pPr marL="285750" indent="-285750">
              <a:buFont typeface="Arial" charset="0"/>
              <a:buChar char="•"/>
            </a:pPr>
            <a:r>
              <a:rPr lang="en-US" sz="2000" b="1" dirty="0" smtClean="0">
                <a:solidFill>
                  <a:schemeClr val="tx1">
                    <a:lumMod val="50000"/>
                    <a:lumOff val="50000"/>
                  </a:schemeClr>
                </a:solidFill>
              </a:rPr>
              <a:t>IUF 1000 (“What Is the Good Life?”) established as first pillar</a:t>
            </a:r>
          </a:p>
          <a:p>
            <a:pPr marL="285750" indent="-285750">
              <a:buFont typeface="Arial" charset="0"/>
              <a:buChar char="•"/>
            </a:pPr>
            <a:endParaRPr lang="en-US" sz="2000" b="1" dirty="0" smtClean="0">
              <a:solidFill>
                <a:schemeClr val="tx1">
                  <a:lumMod val="50000"/>
                  <a:lumOff val="50000"/>
                </a:schemeClr>
              </a:solidFill>
            </a:endParaRPr>
          </a:p>
          <a:p>
            <a:pPr marL="285750" indent="-285750">
              <a:buFont typeface="Arial" charset="0"/>
              <a:buChar char="•"/>
            </a:pPr>
            <a:r>
              <a:rPr lang="en-US" sz="2000" b="1" dirty="0" smtClean="0">
                <a:solidFill>
                  <a:schemeClr val="tx1">
                    <a:lumMod val="50000"/>
                    <a:lumOff val="50000"/>
                  </a:schemeClr>
                </a:solidFill>
              </a:rPr>
              <a:t> First full model featured three required courses, IUF1000 (H), Climate Change (B/P), People and Data (S), totaling to 9 credits.</a:t>
            </a:r>
          </a:p>
          <a:p>
            <a:pPr marL="285750" indent="-285750">
              <a:buFont typeface="Arial" charset="0"/>
              <a:buChar char="•"/>
            </a:pPr>
            <a:endParaRPr lang="en-US" sz="2000" dirty="0" smtClean="0">
              <a:solidFill>
                <a:schemeClr val="tx1">
                  <a:lumMod val="50000"/>
                  <a:lumOff val="50000"/>
                </a:schemeClr>
              </a:solidFill>
            </a:endParaRPr>
          </a:p>
          <a:p>
            <a:pPr marL="285750" indent="-285750">
              <a:buFont typeface="Arial" charset="0"/>
              <a:buChar char="•"/>
            </a:pPr>
            <a:endParaRPr lang="en-US" sz="2000" dirty="0" smtClean="0">
              <a:solidFill>
                <a:schemeClr val="tx1">
                  <a:lumMod val="50000"/>
                  <a:lumOff val="50000"/>
                </a:schemeClr>
              </a:solidFill>
            </a:endParaRPr>
          </a:p>
          <a:p>
            <a:pPr marL="285750" indent="-285750">
              <a:buFont typeface="Arial" charset="0"/>
              <a:buChar char="•"/>
            </a:pPr>
            <a:endParaRPr lang="en-US" sz="2000" dirty="0">
              <a:solidFill>
                <a:schemeClr val="tx1">
                  <a:lumMod val="50000"/>
                  <a:lumOff val="50000"/>
                </a:schemeClr>
              </a:solidFill>
            </a:endParaRPr>
          </a:p>
        </p:txBody>
      </p:sp>
      <p:sp>
        <p:nvSpPr>
          <p:cNvPr id="12" name="TextBox 11"/>
          <p:cNvSpPr txBox="1"/>
          <p:nvPr/>
        </p:nvSpPr>
        <p:spPr bwMode="auto">
          <a:xfrm>
            <a:off x="1829301" y="4343770"/>
            <a:ext cx="1625134" cy="1673077"/>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a:defRPr sz="2400">
                <a:solidFill>
                  <a:schemeClr val="tx1"/>
                </a:solidFill>
                <a:latin typeface="Calibri" panose="020F0502020204030204" pitchFamily="34" charset="0"/>
                <a:ea typeface="Geneva" pitchFamily="-112" charset="0"/>
                <a:cs typeface="Geneva" pitchFamily="-112" charset="0"/>
              </a:defRPr>
            </a:lvl1pPr>
            <a:lvl2pPr marL="37931725" indent="-37474525">
              <a:defRPr sz="2400">
                <a:solidFill>
                  <a:schemeClr val="tx1"/>
                </a:solidFill>
                <a:latin typeface="Calibri" panose="020F0502020204030204" pitchFamily="34" charset="0"/>
                <a:ea typeface="Geneva" pitchFamily="-112" charset="0"/>
                <a:cs typeface="Geneva" pitchFamily="-112" charset="0"/>
              </a:defRPr>
            </a:lvl2pPr>
            <a:lvl3pPr>
              <a:defRPr sz="2400">
                <a:solidFill>
                  <a:schemeClr val="tx1"/>
                </a:solidFill>
                <a:latin typeface="Calibri" panose="020F0502020204030204" pitchFamily="34" charset="0"/>
                <a:ea typeface="Geneva" pitchFamily="-112" charset="0"/>
                <a:cs typeface="Geneva" pitchFamily="-112" charset="0"/>
              </a:defRPr>
            </a:lvl3pPr>
            <a:lvl4pPr>
              <a:defRPr sz="2400">
                <a:solidFill>
                  <a:schemeClr val="tx1"/>
                </a:solidFill>
                <a:latin typeface="Calibri" panose="020F0502020204030204" pitchFamily="34" charset="0"/>
                <a:ea typeface="Geneva" pitchFamily="-112" charset="0"/>
                <a:cs typeface="Geneva" pitchFamily="-112" charset="0"/>
              </a:defRPr>
            </a:lvl4pPr>
            <a:lvl5pPr>
              <a:defRPr sz="2400">
                <a:solidFill>
                  <a:schemeClr val="tx1"/>
                </a:solidFill>
                <a:latin typeface="Calibri" panose="020F0502020204030204" pitchFamily="34" charset="0"/>
                <a:ea typeface="Geneva" pitchFamily="-112" charset="0"/>
                <a:cs typeface="Geneva" pitchFamily="-112" charset="0"/>
              </a:defRPr>
            </a:lvl5pPr>
            <a:lvl6pPr marL="457200" eaLnBrk="0" fontAlgn="base" hangingPunct="0">
              <a:spcBef>
                <a:spcPct val="0"/>
              </a:spcBef>
              <a:spcAft>
                <a:spcPct val="0"/>
              </a:spcAft>
              <a:defRPr sz="2400">
                <a:solidFill>
                  <a:schemeClr val="tx1"/>
                </a:solidFill>
                <a:latin typeface="Calibri" panose="020F0502020204030204" pitchFamily="34" charset="0"/>
                <a:ea typeface="Geneva" pitchFamily="-112" charset="0"/>
                <a:cs typeface="Geneva" pitchFamily="-112" charset="0"/>
              </a:defRPr>
            </a:lvl6pPr>
            <a:lvl7pPr marL="914400" eaLnBrk="0" fontAlgn="base" hangingPunct="0">
              <a:spcBef>
                <a:spcPct val="0"/>
              </a:spcBef>
              <a:spcAft>
                <a:spcPct val="0"/>
              </a:spcAft>
              <a:defRPr sz="2400">
                <a:solidFill>
                  <a:schemeClr val="tx1"/>
                </a:solidFill>
                <a:latin typeface="Calibri" panose="020F0502020204030204" pitchFamily="34" charset="0"/>
                <a:ea typeface="Geneva" pitchFamily="-112" charset="0"/>
                <a:cs typeface="Geneva" pitchFamily="-112" charset="0"/>
              </a:defRPr>
            </a:lvl7pPr>
            <a:lvl8pPr marL="1371600" eaLnBrk="0" fontAlgn="base" hangingPunct="0">
              <a:spcBef>
                <a:spcPct val="0"/>
              </a:spcBef>
              <a:spcAft>
                <a:spcPct val="0"/>
              </a:spcAft>
              <a:defRPr sz="2400">
                <a:solidFill>
                  <a:schemeClr val="tx1"/>
                </a:solidFill>
                <a:latin typeface="Calibri" panose="020F0502020204030204" pitchFamily="34" charset="0"/>
                <a:ea typeface="Geneva" pitchFamily="-112" charset="0"/>
                <a:cs typeface="Geneva" pitchFamily="-112" charset="0"/>
              </a:defRPr>
            </a:lvl8pPr>
            <a:lvl9pPr marL="1828800" eaLnBrk="0" fontAlgn="base" hangingPunct="0">
              <a:spcBef>
                <a:spcPct val="0"/>
              </a:spcBef>
              <a:spcAft>
                <a:spcPct val="0"/>
              </a:spcAft>
              <a:defRPr sz="2400">
                <a:solidFill>
                  <a:schemeClr val="tx1"/>
                </a:solidFill>
                <a:latin typeface="Calibri" panose="020F0502020204030204" pitchFamily="34" charset="0"/>
                <a:ea typeface="Geneva" pitchFamily="-112" charset="0"/>
                <a:cs typeface="Geneva" pitchFamily="-112" charset="0"/>
              </a:defRPr>
            </a:lvl9pPr>
          </a:lstStyle>
          <a:p>
            <a:pPr algn="ctr">
              <a:defRPr/>
            </a:pPr>
            <a:r>
              <a:rPr lang="en-US" altLang="en-US" sz="1800" dirty="0" smtClean="0">
                <a:solidFill>
                  <a:schemeClr val="bg1"/>
                </a:solidFill>
              </a:rPr>
              <a:t>IUF1000:  “What Is the Good Life?”</a:t>
            </a:r>
          </a:p>
          <a:p>
            <a:pPr algn="ctr">
              <a:defRPr/>
            </a:pPr>
            <a:endParaRPr lang="en-US" altLang="en-US" sz="1800" dirty="0" smtClean="0">
              <a:solidFill>
                <a:schemeClr val="bg1"/>
              </a:solidFill>
            </a:endParaRPr>
          </a:p>
          <a:p>
            <a:pPr algn="ctr">
              <a:defRPr/>
            </a:pPr>
            <a:r>
              <a:rPr lang="en-US" altLang="en-US" sz="1600" dirty="0" smtClean="0">
                <a:solidFill>
                  <a:schemeClr val="bg1"/>
                </a:solidFill>
              </a:rPr>
              <a:t>(H, 3 CH)</a:t>
            </a:r>
          </a:p>
        </p:txBody>
      </p:sp>
      <p:sp>
        <p:nvSpPr>
          <p:cNvPr id="13" name="TextBox 12"/>
          <p:cNvSpPr txBox="1"/>
          <p:nvPr/>
        </p:nvSpPr>
        <p:spPr bwMode="auto">
          <a:xfrm>
            <a:off x="3790146" y="4343770"/>
            <a:ext cx="1625134" cy="1692772"/>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a:defRPr sz="2400">
                <a:solidFill>
                  <a:schemeClr val="tx1"/>
                </a:solidFill>
                <a:latin typeface="Calibri" panose="020F0502020204030204" pitchFamily="34" charset="0"/>
                <a:ea typeface="Geneva" pitchFamily="-112" charset="0"/>
                <a:cs typeface="Geneva" pitchFamily="-112" charset="0"/>
              </a:defRPr>
            </a:lvl1pPr>
            <a:lvl2pPr marL="37931725" indent="-37474525">
              <a:defRPr sz="2400">
                <a:solidFill>
                  <a:schemeClr val="tx1"/>
                </a:solidFill>
                <a:latin typeface="Calibri" panose="020F0502020204030204" pitchFamily="34" charset="0"/>
                <a:ea typeface="Geneva" pitchFamily="-112" charset="0"/>
                <a:cs typeface="Geneva" pitchFamily="-112" charset="0"/>
              </a:defRPr>
            </a:lvl2pPr>
            <a:lvl3pPr>
              <a:defRPr sz="2400">
                <a:solidFill>
                  <a:schemeClr val="tx1"/>
                </a:solidFill>
                <a:latin typeface="Calibri" panose="020F0502020204030204" pitchFamily="34" charset="0"/>
                <a:ea typeface="Geneva" pitchFamily="-112" charset="0"/>
                <a:cs typeface="Geneva" pitchFamily="-112" charset="0"/>
              </a:defRPr>
            </a:lvl3pPr>
            <a:lvl4pPr>
              <a:defRPr sz="2400">
                <a:solidFill>
                  <a:schemeClr val="tx1"/>
                </a:solidFill>
                <a:latin typeface="Calibri" panose="020F0502020204030204" pitchFamily="34" charset="0"/>
                <a:ea typeface="Geneva" pitchFamily="-112" charset="0"/>
                <a:cs typeface="Geneva" pitchFamily="-112" charset="0"/>
              </a:defRPr>
            </a:lvl4pPr>
            <a:lvl5pPr>
              <a:defRPr sz="2400">
                <a:solidFill>
                  <a:schemeClr val="tx1"/>
                </a:solidFill>
                <a:latin typeface="Calibri" panose="020F0502020204030204" pitchFamily="34" charset="0"/>
                <a:ea typeface="Geneva" pitchFamily="-112" charset="0"/>
                <a:cs typeface="Geneva" pitchFamily="-112" charset="0"/>
              </a:defRPr>
            </a:lvl5pPr>
            <a:lvl6pPr marL="457200" eaLnBrk="0" fontAlgn="base" hangingPunct="0">
              <a:spcBef>
                <a:spcPct val="0"/>
              </a:spcBef>
              <a:spcAft>
                <a:spcPct val="0"/>
              </a:spcAft>
              <a:defRPr sz="2400">
                <a:solidFill>
                  <a:schemeClr val="tx1"/>
                </a:solidFill>
                <a:latin typeface="Calibri" panose="020F0502020204030204" pitchFamily="34" charset="0"/>
                <a:ea typeface="Geneva" pitchFamily="-112" charset="0"/>
                <a:cs typeface="Geneva" pitchFamily="-112" charset="0"/>
              </a:defRPr>
            </a:lvl6pPr>
            <a:lvl7pPr marL="914400" eaLnBrk="0" fontAlgn="base" hangingPunct="0">
              <a:spcBef>
                <a:spcPct val="0"/>
              </a:spcBef>
              <a:spcAft>
                <a:spcPct val="0"/>
              </a:spcAft>
              <a:defRPr sz="2400">
                <a:solidFill>
                  <a:schemeClr val="tx1"/>
                </a:solidFill>
                <a:latin typeface="Calibri" panose="020F0502020204030204" pitchFamily="34" charset="0"/>
                <a:ea typeface="Geneva" pitchFamily="-112" charset="0"/>
                <a:cs typeface="Geneva" pitchFamily="-112" charset="0"/>
              </a:defRPr>
            </a:lvl7pPr>
            <a:lvl8pPr marL="1371600" eaLnBrk="0" fontAlgn="base" hangingPunct="0">
              <a:spcBef>
                <a:spcPct val="0"/>
              </a:spcBef>
              <a:spcAft>
                <a:spcPct val="0"/>
              </a:spcAft>
              <a:defRPr sz="2400">
                <a:solidFill>
                  <a:schemeClr val="tx1"/>
                </a:solidFill>
                <a:latin typeface="Calibri" panose="020F0502020204030204" pitchFamily="34" charset="0"/>
                <a:ea typeface="Geneva" pitchFamily="-112" charset="0"/>
                <a:cs typeface="Geneva" pitchFamily="-112" charset="0"/>
              </a:defRPr>
            </a:lvl8pPr>
            <a:lvl9pPr marL="1828800" eaLnBrk="0" fontAlgn="base" hangingPunct="0">
              <a:spcBef>
                <a:spcPct val="0"/>
              </a:spcBef>
              <a:spcAft>
                <a:spcPct val="0"/>
              </a:spcAft>
              <a:defRPr sz="2400">
                <a:solidFill>
                  <a:schemeClr val="tx1"/>
                </a:solidFill>
                <a:latin typeface="Calibri" panose="020F0502020204030204" pitchFamily="34" charset="0"/>
                <a:ea typeface="Geneva" pitchFamily="-112" charset="0"/>
                <a:cs typeface="Geneva" pitchFamily="-112" charset="0"/>
              </a:defRPr>
            </a:lvl9pPr>
          </a:lstStyle>
          <a:p>
            <a:pPr algn="ctr">
              <a:defRPr/>
            </a:pPr>
            <a:endParaRPr lang="en-US" altLang="en-US" sz="1800" dirty="0" smtClean="0">
              <a:solidFill>
                <a:schemeClr val="bg1"/>
              </a:solidFill>
            </a:endParaRPr>
          </a:p>
          <a:p>
            <a:pPr algn="ctr">
              <a:defRPr/>
            </a:pPr>
            <a:r>
              <a:rPr lang="en-US" altLang="en-US" sz="1800" dirty="0" smtClean="0">
                <a:solidFill>
                  <a:schemeClr val="bg1"/>
                </a:solidFill>
              </a:rPr>
              <a:t>“The Challenge of Climate Change”</a:t>
            </a:r>
          </a:p>
          <a:p>
            <a:pPr algn="ctr">
              <a:defRPr/>
            </a:pPr>
            <a:r>
              <a:rPr lang="en-US" altLang="en-US" sz="1600" dirty="0" smtClean="0">
                <a:solidFill>
                  <a:schemeClr val="bg1"/>
                </a:solidFill>
              </a:rPr>
              <a:t>(B/P, 3 CH)</a:t>
            </a:r>
          </a:p>
          <a:p>
            <a:pPr algn="ctr">
              <a:defRPr/>
            </a:pPr>
            <a:endParaRPr lang="en-US" altLang="en-US" sz="1600" dirty="0" smtClean="0">
              <a:solidFill>
                <a:schemeClr val="bg1"/>
              </a:solidFill>
            </a:endParaRPr>
          </a:p>
        </p:txBody>
      </p:sp>
      <p:sp>
        <p:nvSpPr>
          <p:cNvPr id="14" name="TextBox 13"/>
          <p:cNvSpPr txBox="1"/>
          <p:nvPr/>
        </p:nvSpPr>
        <p:spPr bwMode="auto">
          <a:xfrm>
            <a:off x="5794965" y="4379636"/>
            <a:ext cx="1625134" cy="1673077"/>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a:defRPr sz="2400">
                <a:solidFill>
                  <a:schemeClr val="tx1"/>
                </a:solidFill>
                <a:latin typeface="Calibri" panose="020F0502020204030204" pitchFamily="34" charset="0"/>
                <a:ea typeface="Geneva" pitchFamily="-112" charset="0"/>
                <a:cs typeface="Geneva" pitchFamily="-112" charset="0"/>
              </a:defRPr>
            </a:lvl1pPr>
            <a:lvl2pPr marL="37931725" indent="-37474525">
              <a:defRPr sz="2400">
                <a:solidFill>
                  <a:schemeClr val="tx1"/>
                </a:solidFill>
                <a:latin typeface="Calibri" panose="020F0502020204030204" pitchFamily="34" charset="0"/>
                <a:ea typeface="Geneva" pitchFamily="-112" charset="0"/>
                <a:cs typeface="Geneva" pitchFamily="-112" charset="0"/>
              </a:defRPr>
            </a:lvl2pPr>
            <a:lvl3pPr>
              <a:defRPr sz="2400">
                <a:solidFill>
                  <a:schemeClr val="tx1"/>
                </a:solidFill>
                <a:latin typeface="Calibri" panose="020F0502020204030204" pitchFamily="34" charset="0"/>
                <a:ea typeface="Geneva" pitchFamily="-112" charset="0"/>
                <a:cs typeface="Geneva" pitchFamily="-112" charset="0"/>
              </a:defRPr>
            </a:lvl3pPr>
            <a:lvl4pPr>
              <a:defRPr sz="2400">
                <a:solidFill>
                  <a:schemeClr val="tx1"/>
                </a:solidFill>
                <a:latin typeface="Calibri" panose="020F0502020204030204" pitchFamily="34" charset="0"/>
                <a:ea typeface="Geneva" pitchFamily="-112" charset="0"/>
                <a:cs typeface="Geneva" pitchFamily="-112" charset="0"/>
              </a:defRPr>
            </a:lvl4pPr>
            <a:lvl5pPr>
              <a:defRPr sz="2400">
                <a:solidFill>
                  <a:schemeClr val="tx1"/>
                </a:solidFill>
                <a:latin typeface="Calibri" panose="020F0502020204030204" pitchFamily="34" charset="0"/>
                <a:ea typeface="Geneva" pitchFamily="-112" charset="0"/>
                <a:cs typeface="Geneva" pitchFamily="-112" charset="0"/>
              </a:defRPr>
            </a:lvl5pPr>
            <a:lvl6pPr marL="457200" eaLnBrk="0" fontAlgn="base" hangingPunct="0">
              <a:spcBef>
                <a:spcPct val="0"/>
              </a:spcBef>
              <a:spcAft>
                <a:spcPct val="0"/>
              </a:spcAft>
              <a:defRPr sz="2400">
                <a:solidFill>
                  <a:schemeClr val="tx1"/>
                </a:solidFill>
                <a:latin typeface="Calibri" panose="020F0502020204030204" pitchFamily="34" charset="0"/>
                <a:ea typeface="Geneva" pitchFamily="-112" charset="0"/>
                <a:cs typeface="Geneva" pitchFamily="-112" charset="0"/>
              </a:defRPr>
            </a:lvl6pPr>
            <a:lvl7pPr marL="914400" eaLnBrk="0" fontAlgn="base" hangingPunct="0">
              <a:spcBef>
                <a:spcPct val="0"/>
              </a:spcBef>
              <a:spcAft>
                <a:spcPct val="0"/>
              </a:spcAft>
              <a:defRPr sz="2400">
                <a:solidFill>
                  <a:schemeClr val="tx1"/>
                </a:solidFill>
                <a:latin typeface="Calibri" panose="020F0502020204030204" pitchFamily="34" charset="0"/>
                <a:ea typeface="Geneva" pitchFamily="-112" charset="0"/>
                <a:cs typeface="Geneva" pitchFamily="-112" charset="0"/>
              </a:defRPr>
            </a:lvl7pPr>
            <a:lvl8pPr marL="1371600" eaLnBrk="0" fontAlgn="base" hangingPunct="0">
              <a:spcBef>
                <a:spcPct val="0"/>
              </a:spcBef>
              <a:spcAft>
                <a:spcPct val="0"/>
              </a:spcAft>
              <a:defRPr sz="2400">
                <a:solidFill>
                  <a:schemeClr val="tx1"/>
                </a:solidFill>
                <a:latin typeface="Calibri" panose="020F0502020204030204" pitchFamily="34" charset="0"/>
                <a:ea typeface="Geneva" pitchFamily="-112" charset="0"/>
                <a:cs typeface="Geneva" pitchFamily="-112" charset="0"/>
              </a:defRPr>
            </a:lvl8pPr>
            <a:lvl9pPr marL="1828800" eaLnBrk="0" fontAlgn="base" hangingPunct="0">
              <a:spcBef>
                <a:spcPct val="0"/>
              </a:spcBef>
              <a:spcAft>
                <a:spcPct val="0"/>
              </a:spcAft>
              <a:defRPr sz="2400">
                <a:solidFill>
                  <a:schemeClr val="tx1"/>
                </a:solidFill>
                <a:latin typeface="Calibri" panose="020F0502020204030204" pitchFamily="34" charset="0"/>
                <a:ea typeface="Geneva" pitchFamily="-112" charset="0"/>
                <a:cs typeface="Geneva" pitchFamily="-112" charset="0"/>
              </a:defRPr>
            </a:lvl9pPr>
          </a:lstStyle>
          <a:p>
            <a:pPr algn="ctr">
              <a:defRPr/>
            </a:pPr>
            <a:r>
              <a:rPr lang="en-US" altLang="en-US" sz="1800" dirty="0" smtClean="0">
                <a:solidFill>
                  <a:schemeClr val="bg1"/>
                </a:solidFill>
              </a:rPr>
              <a:t>“An Informed Life:  People and Data”</a:t>
            </a:r>
          </a:p>
          <a:p>
            <a:pPr algn="ctr">
              <a:defRPr/>
            </a:pPr>
            <a:endParaRPr lang="en-US" altLang="en-US" sz="1800" dirty="0" smtClean="0">
              <a:solidFill>
                <a:schemeClr val="bg1"/>
              </a:solidFill>
            </a:endParaRPr>
          </a:p>
          <a:p>
            <a:pPr algn="ctr">
              <a:defRPr/>
            </a:pPr>
            <a:r>
              <a:rPr lang="en-US" altLang="en-US" sz="1600" dirty="0" smtClean="0">
                <a:solidFill>
                  <a:schemeClr val="bg1"/>
                </a:solidFill>
              </a:rPr>
              <a:t>(S, 3 CH)</a:t>
            </a:r>
          </a:p>
        </p:txBody>
      </p:sp>
      <p:sp>
        <p:nvSpPr>
          <p:cNvPr id="15" name="Cross 14"/>
          <p:cNvSpPr>
            <a:spLocks noChangeArrowheads="1"/>
          </p:cNvSpPr>
          <p:nvPr/>
        </p:nvSpPr>
        <p:spPr bwMode="auto">
          <a:xfrm>
            <a:off x="3536757" y="5226530"/>
            <a:ext cx="171067" cy="176307"/>
          </a:xfrm>
          <a:prstGeom prst="plus">
            <a:avLst>
              <a:gd name="adj" fmla="val 25000"/>
            </a:avLst>
          </a:prstGeom>
          <a:solidFill>
            <a:srgbClr val="FF6600"/>
          </a:solidFill>
          <a:ln w="9525">
            <a:solidFill>
              <a:srgbClr val="F34E27"/>
            </a:solidFill>
            <a:miter lim="800000"/>
            <a:headEnd/>
            <a:tailEnd/>
          </a:ln>
          <a:effectLst>
            <a:outerShdw blurRad="65500" dist="38100" dir="5400000" rotWithShape="0">
              <a:srgbClr val="808080">
                <a:alpha val="39998"/>
              </a:srgbClr>
            </a:outerShdw>
          </a:effectLst>
        </p:spPr>
        <p:txBody>
          <a:bodyPr anchor="ctr"/>
          <a:lstStyle/>
          <a:p>
            <a:pPr algn="ctr">
              <a:defRPr/>
            </a:pPr>
            <a:endParaRPr lang="en-US">
              <a:solidFill>
                <a:srgbClr val="FFFFFF"/>
              </a:solidFill>
              <a:latin typeface="Calibri" pitchFamily="-112" charset="0"/>
            </a:endParaRPr>
          </a:p>
        </p:txBody>
      </p:sp>
      <p:sp>
        <p:nvSpPr>
          <p:cNvPr id="16" name="Cross 15"/>
          <p:cNvSpPr>
            <a:spLocks noChangeArrowheads="1"/>
          </p:cNvSpPr>
          <p:nvPr/>
        </p:nvSpPr>
        <p:spPr bwMode="auto">
          <a:xfrm>
            <a:off x="5519589" y="5106993"/>
            <a:ext cx="171067" cy="176307"/>
          </a:xfrm>
          <a:prstGeom prst="plus">
            <a:avLst>
              <a:gd name="adj" fmla="val 25000"/>
            </a:avLst>
          </a:prstGeom>
          <a:solidFill>
            <a:srgbClr val="FF6600"/>
          </a:solidFill>
          <a:ln w="9525">
            <a:solidFill>
              <a:srgbClr val="F34E27"/>
            </a:solidFill>
            <a:miter lim="800000"/>
            <a:headEnd/>
            <a:tailEnd/>
          </a:ln>
          <a:effectLst>
            <a:outerShdw blurRad="65500" dist="38100" dir="5400000" rotWithShape="0">
              <a:srgbClr val="808080">
                <a:alpha val="39998"/>
              </a:srgbClr>
            </a:outerShdw>
          </a:effectLst>
        </p:spPr>
        <p:txBody>
          <a:bodyPr anchor="ctr"/>
          <a:lstStyle/>
          <a:p>
            <a:pPr algn="ctr">
              <a:defRPr/>
            </a:pPr>
            <a:endParaRPr lang="en-US">
              <a:solidFill>
                <a:srgbClr val="FFFFFF"/>
              </a:solidFill>
              <a:latin typeface="Calibri" pitchFamily="-112" charset="0"/>
            </a:endParaRPr>
          </a:p>
        </p:txBody>
      </p:sp>
    </p:spTree>
    <p:extLst>
      <p:ext uri="{BB962C8B-B14F-4D97-AF65-F5344CB8AC3E}">
        <p14:creationId xmlns:p14="http://schemas.microsoft.com/office/powerpoint/2010/main" val="1135838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edPowerpoint_11_16_4-3Slid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0" y="0"/>
            <a:ext cx="9144000" cy="6858000"/>
          </a:xfrm>
          <a:prstGeom prst="rect">
            <a:avLst/>
          </a:prstGeom>
        </p:spPr>
      </p:pic>
      <p:sp>
        <p:nvSpPr>
          <p:cNvPr id="5" name="Title 4"/>
          <p:cNvSpPr txBox="1">
            <a:spLocks/>
          </p:cNvSpPr>
          <p:nvPr/>
        </p:nvSpPr>
        <p:spPr>
          <a:xfrm>
            <a:off x="7094662" y="926669"/>
            <a:ext cx="1859572" cy="1995528"/>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i="1" dirty="0" smtClean="0"/>
              <a:t>New Model Proposed:  Spring 2016</a:t>
            </a:r>
            <a:endParaRPr lang="en-US" sz="3200" b="1" i="1" dirty="0"/>
          </a:p>
        </p:txBody>
      </p:sp>
      <p:sp>
        <p:nvSpPr>
          <p:cNvPr id="6" name="Text Placeholder 6"/>
          <p:cNvSpPr txBox="1">
            <a:spLocks/>
          </p:cNvSpPr>
          <p:nvPr/>
        </p:nvSpPr>
        <p:spPr>
          <a:xfrm>
            <a:off x="797169" y="1448472"/>
            <a:ext cx="7913077" cy="46910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endParaRPr lang="en-US" altLang="en-US" sz="2000" b="1" i="1" dirty="0">
              <a:solidFill>
                <a:schemeClr val="bg1">
                  <a:lumMod val="50000"/>
                </a:schemeClr>
              </a:solidFill>
            </a:endParaRPr>
          </a:p>
        </p:txBody>
      </p:sp>
      <p:pic>
        <p:nvPicPr>
          <p:cNvPr id="8" name="Picture 3"/>
          <p:cNvPicPr>
            <a:picLocks noChangeAspect="1"/>
          </p:cNvPicPr>
          <p:nvPr/>
        </p:nvPicPr>
        <p:blipFill>
          <a:blip r:embed="rId4" cstate="print">
            <a:extLst>
              <a:ext uri="{28A0092B-C50C-407E-A947-70E740481C1C}">
                <a14:useLocalDpi xmlns:a14="http://schemas.microsoft.com/office/drawing/2010/main" val="0"/>
              </a:ext>
            </a:extLst>
          </a:blip>
          <a:srcRect t="10434" b="12032"/>
          <a:stretch>
            <a:fillRect/>
          </a:stretch>
        </p:blipFill>
        <p:spPr bwMode="auto">
          <a:xfrm>
            <a:off x="2930" y="119911"/>
            <a:ext cx="7227277" cy="493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stretch>
            <a:fillRect/>
          </a:stretch>
        </p:blipFill>
        <p:spPr>
          <a:xfrm>
            <a:off x="7166465" y="2940511"/>
            <a:ext cx="1696181" cy="1816710"/>
          </a:xfrm>
          <a:prstGeom prst="rect">
            <a:avLst/>
          </a:prstGeom>
        </p:spPr>
      </p:pic>
      <p:sp>
        <p:nvSpPr>
          <p:cNvPr id="2" name="TextBox 1"/>
          <p:cNvSpPr txBox="1"/>
          <p:nvPr/>
        </p:nvSpPr>
        <p:spPr>
          <a:xfrm>
            <a:off x="392727" y="5135413"/>
            <a:ext cx="1535722" cy="1077218"/>
          </a:xfrm>
          <a:prstGeom prst="rect">
            <a:avLst/>
          </a:prstGeom>
          <a:solidFill>
            <a:schemeClr val="accent3">
              <a:lumMod val="20000"/>
              <a:lumOff val="80000"/>
            </a:schemeClr>
          </a:solidFill>
        </p:spPr>
        <p:txBody>
          <a:bodyPr wrap="square" rtlCol="0">
            <a:spAutoFit/>
          </a:bodyPr>
          <a:lstStyle/>
          <a:p>
            <a:pPr algn="ctr"/>
            <a:r>
              <a:rPr lang="en-US" sz="1600" dirty="0" smtClean="0"/>
              <a:t>Task Force 1 Chair:</a:t>
            </a:r>
          </a:p>
          <a:p>
            <a:pPr algn="ctr"/>
            <a:r>
              <a:rPr lang="en-US" sz="1600" dirty="0" smtClean="0"/>
              <a:t>Dr. Andy </a:t>
            </a:r>
            <a:r>
              <a:rPr lang="en-US" sz="1600" dirty="0" err="1" smtClean="0"/>
              <a:t>Wolpert</a:t>
            </a:r>
            <a:r>
              <a:rPr lang="en-US" sz="1600" dirty="0" smtClean="0"/>
              <a:t>, CLAS</a:t>
            </a:r>
            <a:endParaRPr lang="en-US" sz="1600" dirty="0"/>
          </a:p>
        </p:txBody>
      </p:sp>
      <p:sp>
        <p:nvSpPr>
          <p:cNvPr id="9" name="TextBox 8"/>
          <p:cNvSpPr txBox="1"/>
          <p:nvPr/>
        </p:nvSpPr>
        <p:spPr>
          <a:xfrm>
            <a:off x="2080847" y="5140901"/>
            <a:ext cx="1535722" cy="1077218"/>
          </a:xfrm>
          <a:prstGeom prst="rect">
            <a:avLst/>
          </a:prstGeom>
          <a:solidFill>
            <a:schemeClr val="accent3">
              <a:lumMod val="20000"/>
              <a:lumOff val="80000"/>
            </a:schemeClr>
          </a:solidFill>
        </p:spPr>
        <p:txBody>
          <a:bodyPr wrap="square" rtlCol="0">
            <a:spAutoFit/>
          </a:bodyPr>
          <a:lstStyle/>
          <a:p>
            <a:pPr algn="ctr"/>
            <a:r>
              <a:rPr lang="en-US" sz="1600" dirty="0" smtClean="0"/>
              <a:t>Task Force 2 Chair:</a:t>
            </a:r>
          </a:p>
          <a:p>
            <a:pPr algn="ctr"/>
            <a:r>
              <a:rPr lang="en-US" sz="1600" dirty="0" smtClean="0"/>
              <a:t>Dr. David Miller, COE</a:t>
            </a:r>
            <a:endParaRPr lang="en-US" sz="1600" dirty="0"/>
          </a:p>
        </p:txBody>
      </p:sp>
      <p:sp>
        <p:nvSpPr>
          <p:cNvPr id="10" name="TextBox 9"/>
          <p:cNvSpPr txBox="1"/>
          <p:nvPr/>
        </p:nvSpPr>
        <p:spPr>
          <a:xfrm>
            <a:off x="3739659" y="5135413"/>
            <a:ext cx="1535722" cy="1077218"/>
          </a:xfrm>
          <a:prstGeom prst="rect">
            <a:avLst/>
          </a:prstGeom>
          <a:solidFill>
            <a:schemeClr val="accent3">
              <a:lumMod val="20000"/>
              <a:lumOff val="80000"/>
            </a:schemeClr>
          </a:solidFill>
        </p:spPr>
        <p:txBody>
          <a:bodyPr wrap="square" rtlCol="0">
            <a:spAutoFit/>
          </a:bodyPr>
          <a:lstStyle/>
          <a:p>
            <a:pPr algn="ctr"/>
            <a:r>
              <a:rPr lang="en-US" sz="1600" dirty="0" smtClean="0"/>
              <a:t>Task Force 3 Chair:</a:t>
            </a:r>
          </a:p>
          <a:p>
            <a:pPr algn="ctr"/>
            <a:r>
              <a:rPr lang="en-US" sz="1600" dirty="0" smtClean="0"/>
              <a:t>Dr. Chris Hass, HHP</a:t>
            </a:r>
            <a:endParaRPr lang="en-US" sz="1600" dirty="0"/>
          </a:p>
        </p:txBody>
      </p:sp>
      <p:sp>
        <p:nvSpPr>
          <p:cNvPr id="11" name="TextBox 10"/>
          <p:cNvSpPr txBox="1"/>
          <p:nvPr/>
        </p:nvSpPr>
        <p:spPr>
          <a:xfrm>
            <a:off x="5398471" y="5154296"/>
            <a:ext cx="1767994" cy="1077218"/>
          </a:xfrm>
          <a:prstGeom prst="rect">
            <a:avLst/>
          </a:prstGeom>
          <a:solidFill>
            <a:schemeClr val="accent3">
              <a:lumMod val="20000"/>
              <a:lumOff val="80000"/>
            </a:schemeClr>
          </a:solidFill>
        </p:spPr>
        <p:txBody>
          <a:bodyPr wrap="square" rtlCol="0">
            <a:spAutoFit/>
          </a:bodyPr>
          <a:lstStyle/>
          <a:p>
            <a:pPr algn="ctr"/>
            <a:r>
              <a:rPr lang="en-US" sz="1600" dirty="0" smtClean="0"/>
              <a:t>Task Force 4 Chair (</a:t>
            </a:r>
            <a:r>
              <a:rPr lang="en-US" sz="1600" dirty="0" err="1" smtClean="0"/>
              <a:t>Eportfolio</a:t>
            </a:r>
            <a:r>
              <a:rPr lang="en-US" sz="1600" dirty="0" smtClean="0"/>
              <a:t>):</a:t>
            </a:r>
          </a:p>
          <a:p>
            <a:pPr algn="ctr"/>
            <a:r>
              <a:rPr lang="en-US" sz="1600" dirty="0" smtClean="0"/>
              <a:t>Dr. </a:t>
            </a:r>
            <a:r>
              <a:rPr lang="en-US" sz="1600" dirty="0" err="1" smtClean="0"/>
              <a:t>Elayne</a:t>
            </a:r>
            <a:r>
              <a:rPr lang="en-US" sz="1600" dirty="0" smtClean="0"/>
              <a:t> Colon, COE</a:t>
            </a:r>
            <a:endParaRPr lang="en-US" sz="1600" dirty="0"/>
          </a:p>
        </p:txBody>
      </p:sp>
    </p:spTree>
    <p:extLst>
      <p:ext uri="{BB962C8B-B14F-4D97-AF65-F5344CB8AC3E}">
        <p14:creationId xmlns:p14="http://schemas.microsoft.com/office/powerpoint/2010/main" val="1636402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edPowerpoint_11_16_4-3Slid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solidFill>
              <a:schemeClr val="tx1"/>
            </a:solidFill>
          </a:ln>
        </p:spPr>
      </p:pic>
      <p:sp>
        <p:nvSpPr>
          <p:cNvPr id="5" name="Title 4"/>
          <p:cNvSpPr txBox="1">
            <a:spLocks/>
          </p:cNvSpPr>
          <p:nvPr/>
        </p:nvSpPr>
        <p:spPr>
          <a:xfrm>
            <a:off x="457198" y="308804"/>
            <a:ext cx="8229599" cy="1371140"/>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i="1" dirty="0" smtClean="0"/>
              <a:t>Final Proposed Framework:  </a:t>
            </a:r>
          </a:p>
          <a:p>
            <a:r>
              <a:rPr lang="en-US" sz="3200" b="1" i="1" dirty="0" smtClean="0"/>
              <a:t>Engaging Students in Essential and Pressing Questions in the World </a:t>
            </a:r>
            <a:endParaRPr lang="en-US" sz="3200" b="1" i="1" dirty="0"/>
          </a:p>
        </p:txBody>
      </p:sp>
      <p:sp>
        <p:nvSpPr>
          <p:cNvPr id="2" name="TextBox 1"/>
          <p:cNvSpPr txBox="1"/>
          <p:nvPr/>
        </p:nvSpPr>
        <p:spPr>
          <a:xfrm>
            <a:off x="785442" y="2040937"/>
            <a:ext cx="7573110" cy="2308324"/>
          </a:xfrm>
          <a:prstGeom prst="rect">
            <a:avLst/>
          </a:prstGeom>
          <a:noFill/>
        </p:spPr>
        <p:txBody>
          <a:bodyPr wrap="square" rtlCol="0">
            <a:spAutoFit/>
          </a:bodyPr>
          <a:lstStyle/>
          <a:p>
            <a:r>
              <a:rPr lang="en-US" sz="2400" dirty="0" smtClean="0">
                <a:solidFill>
                  <a:schemeClr val="tx1">
                    <a:lumMod val="65000"/>
                    <a:lumOff val="35000"/>
                  </a:schemeClr>
                </a:solidFill>
              </a:rPr>
              <a:t>“</a:t>
            </a:r>
            <a:r>
              <a:rPr lang="mr-IN" sz="2400" dirty="0" smtClean="0">
                <a:solidFill>
                  <a:schemeClr val="tx1">
                    <a:lumMod val="65000"/>
                    <a:lumOff val="35000"/>
                  </a:schemeClr>
                </a:solidFill>
              </a:rPr>
              <a:t>…</a:t>
            </a:r>
            <a:r>
              <a:rPr lang="en-US" sz="2400" dirty="0" smtClean="0">
                <a:solidFill>
                  <a:schemeClr val="tx1">
                    <a:lumMod val="65000"/>
                    <a:lumOff val="35000"/>
                  </a:schemeClr>
                </a:solidFill>
              </a:rPr>
              <a:t>[</a:t>
            </a:r>
            <a:r>
              <a:rPr lang="en-US" sz="2400" b="1" dirty="0" smtClean="0">
                <a:solidFill>
                  <a:schemeClr val="tx1">
                    <a:lumMod val="65000"/>
                    <a:lumOff val="35000"/>
                  </a:schemeClr>
                </a:solidFill>
              </a:rPr>
              <a:t>humans</a:t>
            </a:r>
            <a:r>
              <a:rPr lang="en-US" sz="2400" dirty="0" smtClean="0">
                <a:solidFill>
                  <a:schemeClr val="tx1">
                    <a:lumMod val="65000"/>
                    <a:lumOff val="35000"/>
                  </a:schemeClr>
                </a:solidFill>
              </a:rPr>
              <a:t>], </a:t>
            </a:r>
            <a:r>
              <a:rPr lang="en-US" sz="2400" b="1" dirty="0" smtClean="0">
                <a:solidFill>
                  <a:schemeClr val="tx1">
                    <a:lumMod val="65000"/>
                    <a:lumOff val="35000"/>
                  </a:schemeClr>
                </a:solidFill>
              </a:rPr>
              <a:t>if they were ever to lose the appetite for </a:t>
            </a:r>
            <a:r>
              <a:rPr lang="en-US" sz="2400" dirty="0" smtClean="0">
                <a:solidFill>
                  <a:schemeClr val="tx1">
                    <a:lumMod val="65000"/>
                    <a:lumOff val="35000"/>
                  </a:schemeClr>
                </a:solidFill>
              </a:rPr>
              <a:t>meaning we call </a:t>
            </a:r>
            <a:r>
              <a:rPr lang="en-US" sz="2400" b="1" dirty="0" smtClean="0">
                <a:solidFill>
                  <a:schemeClr val="tx1">
                    <a:lumMod val="65000"/>
                    <a:lumOff val="35000"/>
                  </a:schemeClr>
                </a:solidFill>
              </a:rPr>
              <a:t>thinking and cease to ask unanswerable questions, would lose not only the ability to produce those thought-things </a:t>
            </a:r>
            <a:r>
              <a:rPr lang="en-US" sz="2400" dirty="0" smtClean="0">
                <a:solidFill>
                  <a:schemeClr val="tx1">
                    <a:lumMod val="65000"/>
                    <a:lumOff val="35000"/>
                  </a:schemeClr>
                </a:solidFill>
              </a:rPr>
              <a:t>that we call works of art </a:t>
            </a:r>
            <a:r>
              <a:rPr lang="en-US" sz="2400" b="1" dirty="0" smtClean="0">
                <a:solidFill>
                  <a:schemeClr val="tx1">
                    <a:lumMod val="65000"/>
                    <a:lumOff val="35000"/>
                  </a:schemeClr>
                </a:solidFill>
              </a:rPr>
              <a:t>but also the capacity to ask all answerable questions upon which every civilization is founded</a:t>
            </a:r>
            <a:r>
              <a:rPr lang="mr-IN" sz="2400" dirty="0" smtClean="0">
                <a:solidFill>
                  <a:schemeClr val="tx1">
                    <a:lumMod val="65000"/>
                    <a:lumOff val="35000"/>
                  </a:schemeClr>
                </a:solidFill>
              </a:rPr>
              <a:t>…</a:t>
            </a:r>
            <a:r>
              <a:rPr lang="en-US" sz="2400" dirty="0" smtClean="0">
                <a:solidFill>
                  <a:schemeClr val="tx1">
                    <a:lumMod val="65000"/>
                    <a:lumOff val="35000"/>
                  </a:schemeClr>
                </a:solidFill>
              </a:rPr>
              <a:t>.”   </a:t>
            </a:r>
            <a:r>
              <a:rPr lang="en-US" sz="2400" b="1" dirty="0" smtClean="0">
                <a:solidFill>
                  <a:schemeClr val="tx2">
                    <a:lumMod val="75000"/>
                  </a:schemeClr>
                </a:solidFill>
              </a:rPr>
              <a:t>-Hannah Arendt</a:t>
            </a:r>
            <a:endParaRPr lang="en-US" sz="2400" b="1" dirty="0">
              <a:solidFill>
                <a:schemeClr val="tx2">
                  <a:lumMod val="75000"/>
                </a:schemeClr>
              </a:solidFill>
            </a:endParaRPr>
          </a:p>
        </p:txBody>
      </p:sp>
      <p:pic>
        <p:nvPicPr>
          <p:cNvPr id="17" name="Picture 16"/>
          <p:cNvPicPr>
            <a:picLocks noChangeAspect="1"/>
          </p:cNvPicPr>
          <p:nvPr/>
        </p:nvPicPr>
        <p:blipFill>
          <a:blip r:embed="rId3"/>
          <a:stretch>
            <a:fillRect/>
          </a:stretch>
        </p:blipFill>
        <p:spPr>
          <a:xfrm>
            <a:off x="3316775" y="4349261"/>
            <a:ext cx="2510446" cy="1939836"/>
          </a:xfrm>
          <a:prstGeom prst="rect">
            <a:avLst/>
          </a:prstGeom>
        </p:spPr>
      </p:pic>
    </p:spTree>
    <p:extLst>
      <p:ext uri="{BB962C8B-B14F-4D97-AF65-F5344CB8AC3E}">
        <p14:creationId xmlns:p14="http://schemas.microsoft.com/office/powerpoint/2010/main" val="24587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7045454" y="2196811"/>
            <a:ext cx="2168998" cy="5014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i="1" dirty="0" smtClean="0"/>
              <a:t>Final Proposed Model</a:t>
            </a:r>
            <a:endParaRPr lang="en-US" sz="2800" b="1" i="1" dirty="0"/>
          </a:p>
        </p:txBody>
      </p:sp>
      <p:sp>
        <p:nvSpPr>
          <p:cNvPr id="6" name="Text Placeholder 6"/>
          <p:cNvSpPr txBox="1">
            <a:spLocks/>
          </p:cNvSpPr>
          <p:nvPr/>
        </p:nvSpPr>
        <p:spPr>
          <a:xfrm>
            <a:off x="797169" y="1448472"/>
            <a:ext cx="7913077" cy="46910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endParaRPr lang="en-US" altLang="en-US" sz="2000" b="1" i="1" dirty="0">
              <a:solidFill>
                <a:schemeClr val="bg1">
                  <a:lumMod val="50000"/>
                </a:schemeClr>
              </a:solidFill>
            </a:endParaRPr>
          </a:p>
        </p:txBody>
      </p:sp>
      <p:pic>
        <p:nvPicPr>
          <p:cNvPr id="13" name="Picture 12"/>
          <p:cNvPicPr>
            <a:picLocks noChangeAspect="1"/>
          </p:cNvPicPr>
          <p:nvPr/>
        </p:nvPicPr>
        <p:blipFill>
          <a:blip r:embed="rId2"/>
          <a:stretch>
            <a:fillRect/>
          </a:stretch>
        </p:blipFill>
        <p:spPr>
          <a:xfrm>
            <a:off x="7115906" y="2954191"/>
            <a:ext cx="2028094" cy="1679623"/>
          </a:xfrm>
          <a:prstGeom prst="rect">
            <a:avLst/>
          </a:prstGeom>
        </p:spPr>
      </p:pic>
      <p:pic>
        <p:nvPicPr>
          <p:cNvPr id="19" name="Picture 18"/>
          <p:cNvPicPr>
            <a:picLocks noChangeAspect="1"/>
          </p:cNvPicPr>
          <p:nvPr/>
        </p:nvPicPr>
        <p:blipFill>
          <a:blip r:embed="rId3"/>
          <a:stretch>
            <a:fillRect/>
          </a:stretch>
        </p:blipFill>
        <p:spPr>
          <a:xfrm>
            <a:off x="0" y="0"/>
            <a:ext cx="7235873" cy="6858000"/>
          </a:xfrm>
          <a:prstGeom prst="rect">
            <a:avLst/>
          </a:prstGeom>
        </p:spPr>
      </p:pic>
      <p:grpSp>
        <p:nvGrpSpPr>
          <p:cNvPr id="1025" name="Group 5"/>
          <p:cNvGrpSpPr>
            <a:grpSpLocks/>
          </p:cNvGrpSpPr>
          <p:nvPr/>
        </p:nvGrpSpPr>
        <p:grpSpPr bwMode="auto">
          <a:xfrm>
            <a:off x="2641600" y="330200"/>
            <a:ext cx="6007100" cy="457200"/>
            <a:chOff x="3460750" y="10433050"/>
            <a:chExt cx="6007100" cy="457200"/>
          </a:xfrm>
        </p:grpSpPr>
        <p:sp>
          <p:nvSpPr>
            <p:cNvPr id="1028" name="Triangle 2"/>
            <p:cNvSpPr>
              <a:spLocks noChangeArrowheads="1"/>
            </p:cNvSpPr>
            <p:nvPr/>
          </p:nvSpPr>
          <p:spPr bwMode="auto">
            <a:xfrm>
              <a:off x="3456432" y="10418048"/>
              <a:ext cx="347472" cy="4450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 name="Triangle 3"/>
            <p:cNvSpPr>
              <a:spLocks noChangeArrowheads="1"/>
            </p:cNvSpPr>
            <p:nvPr/>
          </p:nvSpPr>
          <p:spPr bwMode="auto">
            <a:xfrm>
              <a:off x="6260592" y="10460720"/>
              <a:ext cx="347472" cy="4389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6" name="Triangle 4"/>
            <p:cNvSpPr>
              <a:spLocks noChangeArrowheads="1"/>
            </p:cNvSpPr>
            <p:nvPr/>
          </p:nvSpPr>
          <p:spPr bwMode="auto">
            <a:xfrm>
              <a:off x="9131808" y="10448528"/>
              <a:ext cx="347472" cy="4389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 name="Group 5"/>
          <p:cNvGrpSpPr>
            <a:grpSpLocks/>
          </p:cNvGrpSpPr>
          <p:nvPr/>
        </p:nvGrpSpPr>
        <p:grpSpPr bwMode="auto">
          <a:xfrm>
            <a:off x="2641600" y="330200"/>
            <a:ext cx="6007100" cy="457200"/>
            <a:chOff x="3460750" y="10433050"/>
            <a:chExt cx="6007100" cy="457200"/>
          </a:xfrm>
        </p:grpSpPr>
      </p:grpSp>
    </p:spTree>
    <p:extLst>
      <p:ext uri="{BB962C8B-B14F-4D97-AF65-F5344CB8AC3E}">
        <p14:creationId xmlns:p14="http://schemas.microsoft.com/office/powerpoint/2010/main" val="1221520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edPowerpoint_11_16_4-3Slid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40823" y="137319"/>
            <a:ext cx="8229600" cy="1143000"/>
          </a:xfrm>
        </p:spPr>
        <p:txBody>
          <a:bodyPr/>
          <a:lstStyle/>
          <a:p>
            <a:r>
              <a:rPr lang="en-US" b="1" i="1" dirty="0" smtClean="0"/>
              <a:t>UF Quest 1 Essential Questions</a:t>
            </a:r>
            <a:endParaRPr lang="en-US" b="1" i="1" dirty="0"/>
          </a:p>
        </p:txBody>
      </p:sp>
      <p:sp>
        <p:nvSpPr>
          <p:cNvPr id="3" name="Content Placeholder 2"/>
          <p:cNvSpPr>
            <a:spLocks noGrp="1"/>
          </p:cNvSpPr>
          <p:nvPr>
            <p:ph idx="1"/>
          </p:nvPr>
        </p:nvSpPr>
        <p:spPr>
          <a:xfrm>
            <a:off x="457200" y="1417638"/>
            <a:ext cx="8229600" cy="4810874"/>
          </a:xfrm>
        </p:spPr>
        <p:txBody>
          <a:bodyPr>
            <a:normAutofit fontScale="62500" lnSpcReduction="20000"/>
          </a:bodyPr>
          <a:lstStyle/>
          <a:p>
            <a:r>
              <a:rPr lang="en-US" b="1" dirty="0" smtClean="0"/>
              <a:t>The Examined Life:  </a:t>
            </a:r>
          </a:p>
          <a:p>
            <a:pPr lvl="1"/>
            <a:r>
              <a:rPr lang="en-US" dirty="0" smtClean="0"/>
              <a:t>What makes life worth living?  How do we or should we examine a life?  What is valuable in life?</a:t>
            </a:r>
          </a:p>
          <a:p>
            <a:r>
              <a:rPr lang="en-US" b="1" dirty="0" smtClean="0"/>
              <a:t>Identities:</a:t>
            </a:r>
          </a:p>
          <a:p>
            <a:pPr lvl="1"/>
            <a:r>
              <a:rPr lang="en-US" dirty="0" smtClean="0"/>
              <a:t>How are personal and social identities constructed?  How and why do they change?  In what ways are such identities personally, socially, or politically significant?</a:t>
            </a:r>
          </a:p>
          <a:p>
            <a:r>
              <a:rPr lang="en-US" b="1" dirty="0" smtClean="0"/>
              <a:t>Justice and Power:</a:t>
            </a:r>
          </a:p>
          <a:p>
            <a:pPr lvl="1"/>
            <a:r>
              <a:rPr lang="en-US" dirty="0" smtClean="0"/>
              <a:t>What is justice?  How are just societies created and maintained?  How are the uses and abuses of power connected with justice and injustice?</a:t>
            </a:r>
          </a:p>
          <a:p>
            <a:r>
              <a:rPr lang="en-US" b="1" dirty="0" smtClean="0"/>
              <a:t>Nature and Culture:</a:t>
            </a:r>
          </a:p>
          <a:p>
            <a:pPr lvl="1"/>
            <a:r>
              <a:rPr lang="en-US" dirty="0" smtClean="0"/>
              <a:t>Who are we in relation to the natural world?  How have humans understood their role in the natural world and their responsibility to it?  How do portrayals of nature reflect our values or self-understanding?</a:t>
            </a:r>
          </a:p>
          <a:p>
            <a:r>
              <a:rPr lang="en-US" b="1" dirty="0" smtClean="0"/>
              <a:t>War and Peace:</a:t>
            </a:r>
          </a:p>
          <a:p>
            <a:pPr lvl="1"/>
            <a:r>
              <a:rPr lang="en-US" dirty="0" smtClean="0"/>
              <a:t>What is the nature of human conflict, whether it is physical or confined to words and ideas?  How can communities manage, resolve, and remember conflicts?</a:t>
            </a:r>
            <a:endParaRPr lang="en-US" dirty="0"/>
          </a:p>
        </p:txBody>
      </p:sp>
      <p:pic>
        <p:nvPicPr>
          <p:cNvPr id="5" name="Picture 4"/>
          <p:cNvPicPr>
            <a:picLocks noChangeAspect="1"/>
          </p:cNvPicPr>
          <p:nvPr/>
        </p:nvPicPr>
        <p:blipFill>
          <a:blip r:embed="rId3"/>
          <a:stretch>
            <a:fillRect/>
          </a:stretch>
        </p:blipFill>
        <p:spPr>
          <a:xfrm>
            <a:off x="6974377" y="-123780"/>
            <a:ext cx="2510446" cy="1939836"/>
          </a:xfrm>
          <a:prstGeom prst="rect">
            <a:avLst/>
          </a:prstGeom>
        </p:spPr>
      </p:pic>
    </p:spTree>
    <p:extLst>
      <p:ext uri="{BB962C8B-B14F-4D97-AF65-F5344CB8AC3E}">
        <p14:creationId xmlns:p14="http://schemas.microsoft.com/office/powerpoint/2010/main" val="1598470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edPowerpoint_11_16_4-3Slid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0" y="0"/>
            <a:ext cx="9144000" cy="6858000"/>
          </a:xfrm>
          <a:prstGeom prst="rect">
            <a:avLst/>
          </a:prstGeom>
        </p:spPr>
      </p:pic>
      <p:sp>
        <p:nvSpPr>
          <p:cNvPr id="2" name="Title 1"/>
          <p:cNvSpPr>
            <a:spLocks noGrp="1"/>
          </p:cNvSpPr>
          <p:nvPr>
            <p:ph type="title"/>
          </p:nvPr>
        </p:nvSpPr>
        <p:spPr>
          <a:xfrm>
            <a:off x="-337893" y="398418"/>
            <a:ext cx="8229600" cy="1143000"/>
          </a:xfrm>
        </p:spPr>
        <p:txBody>
          <a:bodyPr/>
          <a:lstStyle/>
          <a:p>
            <a:r>
              <a:rPr lang="en-US" b="1" i="1" dirty="0" smtClean="0"/>
              <a:t>UF Quest 2 Pressing Questions</a:t>
            </a:r>
            <a:endParaRPr lang="en-US" b="1" i="1" dirty="0"/>
          </a:p>
        </p:txBody>
      </p:sp>
      <p:sp>
        <p:nvSpPr>
          <p:cNvPr id="3" name="Content Placeholder 2"/>
          <p:cNvSpPr>
            <a:spLocks noGrp="1"/>
          </p:cNvSpPr>
          <p:nvPr>
            <p:ph idx="1"/>
          </p:nvPr>
        </p:nvSpPr>
        <p:spPr>
          <a:xfrm>
            <a:off x="460130" y="1735250"/>
            <a:ext cx="8229600" cy="4525963"/>
          </a:xfrm>
        </p:spPr>
        <p:txBody>
          <a:bodyPr>
            <a:normAutofit fontScale="85000" lnSpcReduction="10000"/>
          </a:bodyPr>
          <a:lstStyle/>
          <a:p>
            <a:r>
              <a:rPr lang="en-US" dirty="0" smtClean="0"/>
              <a:t>Describe and explain the </a:t>
            </a:r>
            <a:r>
              <a:rPr lang="en-US" b="1" dirty="0" smtClean="0"/>
              <a:t>cross-disciplinary</a:t>
            </a:r>
            <a:r>
              <a:rPr lang="en-US" dirty="0" smtClean="0"/>
              <a:t> aspects of a pressing societal problem or challenge</a:t>
            </a:r>
          </a:p>
          <a:p>
            <a:endParaRPr lang="en-US" dirty="0" smtClean="0"/>
          </a:p>
          <a:p>
            <a:r>
              <a:rPr lang="en-US" b="1" dirty="0" smtClean="0"/>
              <a:t>Propose and critically analyze</a:t>
            </a:r>
            <a:r>
              <a:rPr lang="en-US" dirty="0" smtClean="0"/>
              <a:t> </a:t>
            </a:r>
            <a:r>
              <a:rPr lang="en-US" b="1" dirty="0" smtClean="0"/>
              <a:t>an approach, policy, or action </a:t>
            </a:r>
            <a:r>
              <a:rPr lang="en-US" dirty="0" smtClean="0"/>
              <a:t>(grounded in theories, methodologies, and data) that addresses some aspect of a pressing societal problem or challenge</a:t>
            </a:r>
          </a:p>
          <a:p>
            <a:endParaRPr lang="en-US" dirty="0" smtClean="0"/>
          </a:p>
          <a:p>
            <a:r>
              <a:rPr lang="en-US" b="1" dirty="0" smtClean="0"/>
              <a:t>Present the proposed approach, policy, or action </a:t>
            </a:r>
            <a:r>
              <a:rPr lang="en-US" dirty="0" smtClean="0"/>
              <a:t>to the pressing societal problem or challenge to a general audience</a:t>
            </a:r>
            <a:endParaRPr lang="en-US" dirty="0"/>
          </a:p>
        </p:txBody>
      </p:sp>
      <p:pic>
        <p:nvPicPr>
          <p:cNvPr id="5" name="Picture 4"/>
          <p:cNvPicPr>
            <a:picLocks noChangeAspect="1"/>
          </p:cNvPicPr>
          <p:nvPr/>
        </p:nvPicPr>
        <p:blipFill>
          <a:blip r:embed="rId3"/>
          <a:stretch>
            <a:fillRect/>
          </a:stretch>
        </p:blipFill>
        <p:spPr>
          <a:xfrm>
            <a:off x="6977307" y="0"/>
            <a:ext cx="2510446" cy="1939836"/>
          </a:xfrm>
          <a:prstGeom prst="rect">
            <a:avLst/>
          </a:prstGeom>
        </p:spPr>
      </p:pic>
    </p:spTree>
    <p:extLst>
      <p:ext uri="{BB962C8B-B14F-4D97-AF65-F5344CB8AC3E}">
        <p14:creationId xmlns:p14="http://schemas.microsoft.com/office/powerpoint/2010/main" val="1990097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2295</TotalTime>
  <Words>812</Words>
  <Application>Microsoft Office PowerPoint</Application>
  <PresentationFormat>On-screen Show (4:3)</PresentationFormat>
  <Paragraphs>93</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Chalkduster</vt:lpstr>
      <vt:lpstr>Geneva</vt:lpstr>
      <vt:lpstr>Mangal</vt:lpstr>
      <vt:lpstr>Office Theme</vt:lpstr>
      <vt:lpstr>UF Quest:  Faculty Senate Presentation 2</vt:lpstr>
      <vt:lpstr>PowerPoint Presentation</vt:lpstr>
      <vt:lpstr>PowerPoint Presentation</vt:lpstr>
      <vt:lpstr>PowerPoint Presentation</vt:lpstr>
      <vt:lpstr>PowerPoint Presentation</vt:lpstr>
      <vt:lpstr>PowerPoint Presentation</vt:lpstr>
      <vt:lpstr>PowerPoint Presentation</vt:lpstr>
      <vt:lpstr>UF Quest 1 Essential Questions</vt:lpstr>
      <vt:lpstr>UF Quest 2 Pressing Questions</vt:lpstr>
      <vt:lpstr>PowerPoint Presentation</vt:lpstr>
      <vt:lpstr>Implementation Timeline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Elecia</dc:creator>
  <cp:lastModifiedBy>Helgeson,Sally</cp:lastModifiedBy>
  <cp:revision>88</cp:revision>
  <cp:lastPrinted>2017-04-19T20:38:13Z</cp:lastPrinted>
  <dcterms:created xsi:type="dcterms:W3CDTF">2016-11-23T15:52:20Z</dcterms:created>
  <dcterms:modified xsi:type="dcterms:W3CDTF">2017-05-03T19:03:51Z</dcterms:modified>
</cp:coreProperties>
</file>