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5" r:id="rId4"/>
    <p:sldId id="274" r:id="rId5"/>
    <p:sldId id="269" r:id="rId6"/>
    <p:sldId id="273" r:id="rId7"/>
    <p:sldId id="266" r:id="rId8"/>
    <p:sldId id="270" r:id="rId9"/>
    <p:sldId id="268" r:id="rId10"/>
    <p:sldId id="271" r:id="rId11"/>
    <p:sldId id="272" r:id="rId12"/>
    <p:sldId id="26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804"/>
  </p:normalViewPr>
  <p:slideViewPr>
    <p:cSldViewPr snapToGrid="0" snapToObjects="1">
      <p:cViewPr varScale="1">
        <p:scale>
          <a:sx n="109" d="100"/>
          <a:sy n="109" d="100"/>
        </p:scale>
        <p:origin x="1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52D7-D5AE-0D48-8B96-422A2D7E66FE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6AB0-FF88-F64D-A990-87128B68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51EF-2DBD-3742-9256-23FC89D6D28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Faculty Senate Presentation 1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Background and Process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Angela S. Lindner    Associate Provost for Undergraduate Affairs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23846" y="6303183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75137" y="310662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Timeline:  Now Until Launch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1189079"/>
            <a:ext cx="8440618" cy="4754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198" y="308804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Next Up in April:  Final Proposed Framework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85443" y="1509589"/>
            <a:ext cx="757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mr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],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they were ever to lose the appetite for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meaning we call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thinking and cease to ask unanswerable questions, would lose not only the ability to produce those thought-things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we call works of art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also the capacity to ask all answerable questions upon which every civilization is founded</a:t>
            </a:r>
            <a:r>
              <a:rPr lang="mr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-Hannah Arendt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775" y="4349261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8386" y="5099538"/>
            <a:ext cx="3687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Angela Lindner</a:t>
            </a:r>
          </a:p>
          <a:p>
            <a:pPr algn="ctr"/>
            <a:r>
              <a:rPr lang="en-US" sz="3200" b="1" dirty="0" smtClean="0"/>
              <a:t>238 </a:t>
            </a:r>
            <a:r>
              <a:rPr lang="en-US" sz="3200" b="1" dirty="0" err="1" smtClean="0"/>
              <a:t>Tigert</a:t>
            </a:r>
            <a:r>
              <a:rPr lang="en-US" sz="3200" b="1" dirty="0" smtClean="0"/>
              <a:t> Hall</a:t>
            </a:r>
            <a:br>
              <a:rPr lang="en-US" sz="3200" b="1" dirty="0" smtClean="0"/>
            </a:br>
            <a:r>
              <a:rPr lang="en-US" sz="3200" b="1" dirty="0" err="1" smtClean="0"/>
              <a:t>alindner@aa.ufl.edu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8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0"/>
            <a:ext cx="8589196" cy="504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404" y="3760343"/>
            <a:ext cx="7297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bridge means loosening our borders, not closing off to others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Bridging is the work of opening the gate to the stranger, within and without….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is to attempt community, and for that we must risk being open to personal, political and spiritual intimacy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 ”</a:t>
            </a:r>
          </a:p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Anzaldúa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Keating, 2002,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Bridge We Call Home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2" y="958850"/>
            <a:ext cx="5384800" cy="49403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466492" y="273050"/>
            <a:ext cx="399756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Faculty Senate Presentations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54366" y="1622670"/>
            <a:ext cx="3809695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2000" b="1" smtClean="0"/>
              <a:t>March Meeting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Background on pre-eminence program for undergraduates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Actions to date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Process for unfolding a full program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smtClean="0"/>
              <a:t>April Meeting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Final proposed framework for UF Quest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smtClean="0"/>
              <a:t>May Meeting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Summary of faculty feedback and responses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Request for Senate support of UF Quest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64782" y="5318803"/>
            <a:ext cx="338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Logo Design:  Maria Pitt, UF 2016</a:t>
            </a:r>
            <a:endParaRPr lang="en-US" b="1" i="1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38" y="1463431"/>
            <a:ext cx="2133600" cy="21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26929" y="138074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2010 Task Force on Undergraduate Education 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01812" y="1438198"/>
            <a:ext cx="8340376" cy="43461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Work towards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creation of a signature experience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for FTIC students with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themed approach and electronic portfolios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Use themed signature program to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develop specific leadership opportunities for juniors and seniors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Increase opportunities for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experiential learning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Assist development of, promotion of, oversight of, and accountability for interdisciplinary, creative and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research-oriented studies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Incorporate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service learning and civic engagement goals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into theme-based curriculum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Increase role of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First-Year Florida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Create a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co-curricular transcript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for students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Re-examine the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purpose of general education curriculum</a:t>
            </a:r>
          </a:p>
          <a:p>
            <a:pPr>
              <a:defRPr/>
            </a:pP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34462" y="128710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Opportunity for a Pre-eminent Shared Undergraduate Experience in Florida SUS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763108" y="1448472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</a:rPr>
              <a:t>“In order to provide a jointly shared educational experience</a:t>
            </a:r>
            <a:r>
              <a:rPr lang="en-US" altLang="en-US" sz="2000" b="1" i="1" dirty="0">
                <a:solidFill>
                  <a:schemeClr val="bg1">
                    <a:lumMod val="50000"/>
                  </a:schemeClr>
                </a:solidFill>
              </a:rPr>
              <a:t>, a university that is designated a preeminent state research university may require its incoming first-time-in-college students to take a </a:t>
            </a:r>
            <a:r>
              <a:rPr lang="en-US" altLang="en-US" sz="2000" b="1" i="1" strike="sngStrike" dirty="0" smtClean="0">
                <a:solidFill>
                  <a:schemeClr val="bg1">
                    <a:lumMod val="50000"/>
                  </a:schemeClr>
                </a:solidFill>
              </a:rPr>
              <a:t>9-to-12-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 6-credit </a:t>
            </a:r>
            <a:r>
              <a:rPr lang="en-US" altLang="en-US" sz="2000" b="1" i="1" dirty="0">
                <a:solidFill>
                  <a:schemeClr val="bg1">
                    <a:lumMod val="50000"/>
                  </a:schemeClr>
                </a:solidFill>
              </a:rPr>
              <a:t>set of unique courses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</a:rPr>
              <a:t>specifically determined by the university and published on the university’s website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.  The university may stipulate that credit for such courses may not be earned through any acceleration mechanism</a:t>
            </a:r>
            <a:r>
              <a:rPr lang="mr-IN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or any other transfer credit.” </a:t>
            </a:r>
          </a:p>
          <a:p>
            <a:pPr marL="0" indent="0" algn="ctr">
              <a:buNone/>
              <a:defRPr/>
            </a:pPr>
            <a:endParaRPr lang="en-US" alt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Florida Statute 1001.7065, 2013, 2016</a:t>
            </a: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/>
          <a:stretch>
            <a:fillRect/>
          </a:stretch>
        </p:blipFill>
        <p:spPr bwMode="auto">
          <a:xfrm>
            <a:off x="550985" y="2284535"/>
            <a:ext cx="3333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-70338" y="137458"/>
            <a:ext cx="6799384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Common Attributes of “Shared” Academic Experiences in General Education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855785" y="1290760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54" y="1506799"/>
            <a:ext cx="518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Intellectually unifying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Sustained engagement with significant texts and enduring human questions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have shared readings, issues, and assignments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have shared signature experiences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subset of student learning outcomes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35" y="0"/>
            <a:ext cx="2558265" cy="171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734" y="1715784"/>
            <a:ext cx="2558265" cy="2157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33" y="3473013"/>
            <a:ext cx="2558266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278" y="5103296"/>
            <a:ext cx="2593175" cy="17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91138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-70338" y="137458"/>
            <a:ext cx="6799384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Case for a </a:t>
            </a:r>
            <a:r>
              <a:rPr lang="en-US" sz="3200" b="1" i="1" smtClean="0"/>
              <a:t>Shared </a:t>
            </a:r>
          </a:p>
          <a:p>
            <a:r>
              <a:rPr lang="en-US" sz="3200" b="1" i="1" dirty="0" smtClean="0"/>
              <a:t>Academic Experience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855785" y="1290760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54" y="1506799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ohort bonding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among students and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sense of belonging to a scholarly community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awareness of the value of general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Transitioning to the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rigor of university coursework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Exposure to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analysis, complex thinking, self-reflection, communication, decision-making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other foundational content inherent in general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Sequentially linked courses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reinforce content knowledge and cognitive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retention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through inclusion of high-impact academic practices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82" y="2338023"/>
            <a:ext cx="2788138" cy="242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82" y="-128955"/>
            <a:ext cx="2788138" cy="246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902" y="4240090"/>
            <a:ext cx="2788138" cy="26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34462" y="128710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Initial UF “Core” Model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72761" y="1419470"/>
            <a:ext cx="5559670" cy="1692772"/>
            <a:chOff x="1676400" y="742950"/>
            <a:chExt cx="4953000" cy="1463578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742950"/>
              <a:ext cx="1447800" cy="1446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IUF1000:  “What Is the Good Life?”</a:t>
              </a:r>
            </a:p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(H, 3 CH)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742950"/>
              <a:ext cx="1447800" cy="1463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“The Challenge of Climate Change”</a:t>
              </a: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(B/P, 3 CH)</a:t>
              </a:r>
            </a:p>
            <a:p>
              <a:pPr algn="ctr">
                <a:defRPr/>
              </a:pPr>
              <a:endParaRPr lang="en-US" alt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742950"/>
              <a:ext cx="1447800" cy="1446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“An Informed Life:  People and Data”</a:t>
              </a:r>
            </a:p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(S, 3 CH)</a:t>
              </a:r>
            </a:p>
          </p:txBody>
        </p:sp>
        <p:sp>
          <p:nvSpPr>
            <p:cNvPr id="12" name="Cross 11"/>
            <p:cNvSpPr>
              <a:spLocks noChangeArrowheads="1"/>
            </p:cNvSpPr>
            <p:nvPr/>
          </p:nvSpPr>
          <p:spPr bwMode="auto">
            <a:xfrm>
              <a:off x="3200400" y="1352692"/>
              <a:ext cx="152400" cy="152436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rgbClr val="F34E27"/>
              </a:solidFill>
              <a:miter lim="800000"/>
              <a:headEnd/>
              <a:tailEnd/>
            </a:ln>
            <a:effectLst>
              <a:outerShdw blurRad="65500" dist="38100" dir="5400000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13" name="Cross 12"/>
            <p:cNvSpPr>
              <a:spLocks noChangeArrowheads="1"/>
            </p:cNvSpPr>
            <p:nvPr/>
          </p:nvSpPr>
          <p:spPr bwMode="auto">
            <a:xfrm>
              <a:off x="4953000" y="1352692"/>
              <a:ext cx="152400" cy="152436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rgbClr val="F34E27"/>
              </a:solidFill>
              <a:miter lim="800000"/>
              <a:headEnd/>
              <a:tailEnd/>
            </a:ln>
            <a:effectLst>
              <a:outerShdw blurRad="65500" dist="38100" dir="5400000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872760" y="3582072"/>
            <a:ext cx="60051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FTIC students take all 3 courses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of 9 credit hours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other UF and statewide general education requirements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courses completed within the first two years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rgbClr val="7F7F7F"/>
              </a:solidFill>
            </a:endParaRP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endParaRPr lang="en-US" alt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" y="241713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094662" y="926669"/>
            <a:ext cx="1859572" cy="19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New Pathway:  Spring 2016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2032"/>
          <a:stretch>
            <a:fillRect/>
          </a:stretch>
        </p:blipFill>
        <p:spPr bwMode="auto">
          <a:xfrm>
            <a:off x="2930" y="119911"/>
            <a:ext cx="7227277" cy="49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65" y="2940511"/>
            <a:ext cx="1696181" cy="1816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27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1 Chair:</a:t>
            </a:r>
          </a:p>
          <a:p>
            <a:pPr algn="ctr"/>
            <a:r>
              <a:rPr lang="en-US" sz="1600" dirty="0" smtClean="0"/>
              <a:t>Dr. Andy </a:t>
            </a:r>
            <a:r>
              <a:rPr lang="en-US" sz="1600" dirty="0" err="1" smtClean="0"/>
              <a:t>Wolpert</a:t>
            </a:r>
            <a:r>
              <a:rPr lang="en-US" sz="1600" dirty="0" smtClean="0"/>
              <a:t>, CLAS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80847" y="5140901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2 Chair:</a:t>
            </a:r>
          </a:p>
          <a:p>
            <a:pPr algn="ctr"/>
            <a:r>
              <a:rPr lang="en-US" sz="1600" dirty="0" smtClean="0"/>
              <a:t>Dr. David Miller, COE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39659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3 Chair:</a:t>
            </a:r>
          </a:p>
          <a:p>
            <a:pPr algn="ctr"/>
            <a:r>
              <a:rPr lang="en-US" sz="1600" dirty="0" smtClean="0"/>
              <a:t>Dr. Chris Hass, HHP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04689" y="5138875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4 Chair:</a:t>
            </a:r>
          </a:p>
          <a:p>
            <a:pPr algn="ctr"/>
            <a:r>
              <a:rPr lang="en-US" sz="1600" dirty="0" smtClean="0"/>
              <a:t>Dr. </a:t>
            </a:r>
            <a:r>
              <a:rPr lang="en-US" sz="1600" dirty="0" err="1" smtClean="0"/>
              <a:t>Elayne</a:t>
            </a:r>
            <a:r>
              <a:rPr lang="en-US" sz="1600" dirty="0" smtClean="0"/>
              <a:t> Colon, COE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64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75137" y="310662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Timeline to Date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1221542"/>
            <a:ext cx="8358555" cy="4663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626</Words>
  <Application>Microsoft Macintosh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Geneva</vt:lpstr>
      <vt:lpstr>Mangal</vt:lpstr>
      <vt:lpstr>Wingdings</vt:lpstr>
      <vt:lpstr>Arial</vt:lpstr>
      <vt:lpstr>Office Theme</vt:lpstr>
      <vt:lpstr>UF Quest:  Faculty Senate Presentation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Elecia</dc:creator>
  <cp:lastModifiedBy>Angela Lindner</cp:lastModifiedBy>
  <cp:revision>55</cp:revision>
  <cp:lastPrinted>2017-03-22T22:08:10Z</cp:lastPrinted>
  <dcterms:created xsi:type="dcterms:W3CDTF">2016-11-23T15:52:20Z</dcterms:created>
  <dcterms:modified xsi:type="dcterms:W3CDTF">2017-04-09T23:03:19Z</dcterms:modified>
</cp:coreProperties>
</file>